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1"/>
    <p:sldMasterId id="2147483710" r:id="rId2"/>
    <p:sldMasterId id="2147483754" r:id="rId3"/>
    <p:sldMasterId id="2147483780" r:id="rId4"/>
    <p:sldMasterId id="2147483793" r:id="rId5"/>
    <p:sldMasterId id="2147483847" r:id="rId6"/>
  </p:sldMasterIdLst>
  <p:notesMasterIdLst>
    <p:notesMasterId r:id="rId53"/>
  </p:notesMasterIdLst>
  <p:sldIdLst>
    <p:sldId id="287" r:id="rId7"/>
    <p:sldId id="333" r:id="rId8"/>
    <p:sldId id="310" r:id="rId9"/>
    <p:sldId id="259" r:id="rId10"/>
    <p:sldId id="311" r:id="rId11"/>
    <p:sldId id="302" r:id="rId12"/>
    <p:sldId id="257" r:id="rId13"/>
    <p:sldId id="303" r:id="rId14"/>
    <p:sldId id="324" r:id="rId15"/>
    <p:sldId id="304" r:id="rId16"/>
    <p:sldId id="309" r:id="rId17"/>
    <p:sldId id="317" r:id="rId18"/>
    <p:sldId id="325" r:id="rId19"/>
    <p:sldId id="320" r:id="rId20"/>
    <p:sldId id="260" r:id="rId21"/>
    <p:sldId id="321" r:id="rId22"/>
    <p:sldId id="322" r:id="rId23"/>
    <p:sldId id="323" r:id="rId24"/>
    <p:sldId id="326" r:id="rId25"/>
    <p:sldId id="328" r:id="rId26"/>
    <p:sldId id="329" r:id="rId27"/>
    <p:sldId id="331" r:id="rId28"/>
    <p:sldId id="313" r:id="rId29"/>
    <p:sldId id="314" r:id="rId30"/>
    <p:sldId id="312" r:id="rId31"/>
    <p:sldId id="315"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4" r:id="rId50"/>
    <p:sldId id="285" r:id="rId51"/>
    <p:sldId id="28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03FC80-8254-1142-B82A-8A21425BDDD9}" v="2" dt="2019-10-28T19:51:40.3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3" autoAdjust="0"/>
    <p:restoredTop sz="80000" autoAdjust="0"/>
  </p:normalViewPr>
  <p:slideViewPr>
    <p:cSldViewPr snapToGrid="0">
      <p:cViewPr varScale="1">
        <p:scale>
          <a:sx n="92" d="100"/>
          <a:sy n="92" d="100"/>
        </p:scale>
        <p:origin x="125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D41A52-D121-4914-851F-0CE8861A6643}" type="doc">
      <dgm:prSet loTypeId="urn:microsoft.com/office/officeart/2005/8/layout/pyramid2" loCatId="pyramid" qsTypeId="urn:microsoft.com/office/officeart/2005/8/quickstyle/simple1" qsCatId="simple" csTypeId="urn:microsoft.com/office/officeart/2005/8/colors/accent3_4" csCatId="accent3" phldr="1"/>
      <dgm:spPr/>
    </dgm:pt>
    <dgm:pt modelId="{5B346110-F644-44B6-9812-D9C4A40B4715}">
      <dgm:prSet phldrT="[Text]" custT="1"/>
      <dgm:spPr/>
      <dgm:t>
        <a:bodyPr/>
        <a:lstStyle/>
        <a:p>
          <a:r>
            <a:rPr lang="en-GB" altLang="en-US" sz="1100" dirty="0" smtClean="0">
              <a:latin typeface="Times New Roman" panose="02020603050405020304" pitchFamily="18" charset="0"/>
              <a:cs typeface="Times New Roman" panose="02020603050405020304" pitchFamily="18" charset="0"/>
            </a:rPr>
            <a:t>Flexibility</a:t>
          </a:r>
          <a:endParaRPr lang="en-US" sz="1100" dirty="0">
            <a:latin typeface="Times New Roman" panose="02020603050405020304" pitchFamily="18" charset="0"/>
            <a:cs typeface="Times New Roman" panose="02020603050405020304" pitchFamily="18" charset="0"/>
          </a:endParaRPr>
        </a:p>
      </dgm:t>
    </dgm:pt>
    <dgm:pt modelId="{8DD349BA-462B-4EBB-976B-959337639985}" type="parTrans" cxnId="{CED4D9F9-4FE8-4E99-8503-2A6BB5C51871}">
      <dgm:prSet/>
      <dgm:spPr/>
      <dgm:t>
        <a:bodyPr/>
        <a:lstStyle/>
        <a:p>
          <a:endParaRPr lang="en-US"/>
        </a:p>
      </dgm:t>
    </dgm:pt>
    <dgm:pt modelId="{07E87825-1C9A-4A99-BADC-994279345C17}" type="sibTrans" cxnId="{CED4D9F9-4FE8-4E99-8503-2A6BB5C51871}">
      <dgm:prSet/>
      <dgm:spPr/>
      <dgm:t>
        <a:bodyPr/>
        <a:lstStyle/>
        <a:p>
          <a:endParaRPr lang="en-US"/>
        </a:p>
      </dgm:t>
    </dgm:pt>
    <dgm:pt modelId="{77FF12FE-8BBD-4B08-B327-08C1EE31F32A}">
      <dgm:prSet custT="1"/>
      <dgm:spPr/>
      <dgm:t>
        <a:bodyPr/>
        <a:lstStyle/>
        <a:p>
          <a:r>
            <a:rPr lang="en-GB" altLang="en-US" sz="1100" dirty="0" smtClean="0">
              <a:latin typeface="Times New Roman" panose="02020603050405020304" pitchFamily="18" charset="0"/>
              <a:cs typeface="Times New Roman" panose="02020603050405020304" pitchFamily="18" charset="0"/>
            </a:rPr>
            <a:t>Adaptability</a:t>
          </a:r>
          <a:endParaRPr lang="en-GB" altLang="en-US" sz="1100" dirty="0">
            <a:latin typeface="Times New Roman" panose="02020603050405020304" pitchFamily="18" charset="0"/>
            <a:cs typeface="Times New Roman" panose="02020603050405020304" pitchFamily="18" charset="0"/>
          </a:endParaRPr>
        </a:p>
      </dgm:t>
    </dgm:pt>
    <dgm:pt modelId="{C543DEAE-22C5-45A7-91F8-996BE53E8A59}" type="parTrans" cxnId="{DA6FC054-79F4-422E-90FB-C4E77BBA23FC}">
      <dgm:prSet/>
      <dgm:spPr/>
      <dgm:t>
        <a:bodyPr/>
        <a:lstStyle/>
        <a:p>
          <a:endParaRPr lang="en-US"/>
        </a:p>
      </dgm:t>
    </dgm:pt>
    <dgm:pt modelId="{E0F9EABC-22A6-40CD-89E5-6433ACA730E5}" type="sibTrans" cxnId="{DA6FC054-79F4-422E-90FB-C4E77BBA23FC}">
      <dgm:prSet/>
      <dgm:spPr/>
      <dgm:t>
        <a:bodyPr/>
        <a:lstStyle/>
        <a:p>
          <a:endParaRPr lang="en-US"/>
        </a:p>
      </dgm:t>
    </dgm:pt>
    <dgm:pt modelId="{581EFFF9-0ABF-4142-A58F-C4B8D59683FA}">
      <dgm:prSet custT="1"/>
      <dgm:spPr/>
      <dgm:t>
        <a:bodyPr/>
        <a:lstStyle/>
        <a:p>
          <a:r>
            <a:rPr lang="en-GB" altLang="en-US" sz="1100" dirty="0" smtClean="0">
              <a:latin typeface="Times New Roman" panose="02020603050405020304" pitchFamily="18" charset="0"/>
              <a:cs typeface="Times New Roman" panose="02020603050405020304" pitchFamily="18" charset="0"/>
            </a:rPr>
            <a:t>Pattern recognition and possibly detection of new patterns</a:t>
          </a:r>
          <a:endParaRPr lang="en-GB" altLang="en-US" sz="1100" dirty="0">
            <a:latin typeface="Times New Roman" panose="02020603050405020304" pitchFamily="18" charset="0"/>
            <a:cs typeface="Times New Roman" panose="02020603050405020304" pitchFamily="18" charset="0"/>
          </a:endParaRPr>
        </a:p>
      </dgm:t>
    </dgm:pt>
    <dgm:pt modelId="{D8B85FA1-52A5-4152-998A-E6EF10CA9A05}" type="parTrans" cxnId="{AB569F20-34EB-4AE0-BC7D-2DCDE0551D22}">
      <dgm:prSet/>
      <dgm:spPr/>
      <dgm:t>
        <a:bodyPr/>
        <a:lstStyle/>
        <a:p>
          <a:endParaRPr lang="en-US"/>
        </a:p>
      </dgm:t>
    </dgm:pt>
    <dgm:pt modelId="{B5A9BA3D-9308-4126-B0EB-3BE0D12DF872}" type="sibTrans" cxnId="{AB569F20-34EB-4AE0-BC7D-2DCDE0551D22}">
      <dgm:prSet/>
      <dgm:spPr/>
      <dgm:t>
        <a:bodyPr/>
        <a:lstStyle/>
        <a:p>
          <a:endParaRPr lang="en-US"/>
        </a:p>
      </dgm:t>
    </dgm:pt>
    <dgm:pt modelId="{46D88DC6-5059-463A-9413-608A5C47078F}">
      <dgm:prSet custT="1"/>
      <dgm:spPr/>
      <dgm:t>
        <a:bodyPr/>
        <a:lstStyle/>
        <a:p>
          <a:r>
            <a:rPr lang="en-GB" altLang="en-US" sz="1100" dirty="0" smtClean="0">
              <a:latin typeface="Times New Roman" panose="02020603050405020304" pitchFamily="18" charset="0"/>
              <a:cs typeface="Times New Roman" panose="02020603050405020304" pitchFamily="18" charset="0"/>
            </a:rPr>
            <a:t>Learning abilities</a:t>
          </a:r>
          <a:endParaRPr lang="en-GB" altLang="en-US" sz="1100" dirty="0">
            <a:latin typeface="Times New Roman" panose="02020603050405020304" pitchFamily="18" charset="0"/>
            <a:cs typeface="Times New Roman" panose="02020603050405020304" pitchFamily="18" charset="0"/>
          </a:endParaRPr>
        </a:p>
      </dgm:t>
    </dgm:pt>
    <dgm:pt modelId="{16478CF4-6418-4009-88F7-DC6E7AAEFA18}" type="parTrans" cxnId="{AA9A760D-F2FF-4AEB-8868-7989BA4F2C8A}">
      <dgm:prSet/>
      <dgm:spPr/>
      <dgm:t>
        <a:bodyPr/>
        <a:lstStyle/>
        <a:p>
          <a:endParaRPr lang="en-US"/>
        </a:p>
      </dgm:t>
    </dgm:pt>
    <dgm:pt modelId="{D7755769-D0AF-4A9A-B3D4-EB24528F5834}" type="sibTrans" cxnId="{AA9A760D-F2FF-4AEB-8868-7989BA4F2C8A}">
      <dgm:prSet/>
      <dgm:spPr/>
      <dgm:t>
        <a:bodyPr/>
        <a:lstStyle/>
        <a:p>
          <a:endParaRPr lang="en-US"/>
        </a:p>
      </dgm:t>
    </dgm:pt>
    <dgm:pt modelId="{D9D40220-19DE-4FEC-9BBA-44FED739E89C}" type="pres">
      <dgm:prSet presAssocID="{D9D41A52-D121-4914-851F-0CE8861A6643}" presName="compositeShape" presStyleCnt="0">
        <dgm:presLayoutVars>
          <dgm:dir/>
          <dgm:resizeHandles/>
        </dgm:presLayoutVars>
      </dgm:prSet>
      <dgm:spPr/>
    </dgm:pt>
    <dgm:pt modelId="{C8279531-E679-47A5-986B-083C0182356B}" type="pres">
      <dgm:prSet presAssocID="{D9D41A52-D121-4914-851F-0CE8861A6643}" presName="pyramid" presStyleLbl="node1" presStyleIdx="0" presStyleCnt="1" custLinFactX="88688" custLinFactNeighborX="100000" custLinFactNeighborY="-503"/>
      <dgm:spPr/>
    </dgm:pt>
    <dgm:pt modelId="{DC57134C-BF5C-4FDA-8B01-C55180DBDD3B}" type="pres">
      <dgm:prSet presAssocID="{D9D41A52-D121-4914-851F-0CE8861A6643}" presName="theList" presStyleCnt="0"/>
      <dgm:spPr/>
    </dgm:pt>
    <dgm:pt modelId="{EE7C9440-5627-4486-B622-64E0B7E0E983}" type="pres">
      <dgm:prSet presAssocID="{5B346110-F644-44B6-9812-D9C4A40B4715}" presName="aNode" presStyleLbl="fgAcc1" presStyleIdx="0" presStyleCnt="4">
        <dgm:presLayoutVars>
          <dgm:bulletEnabled val="1"/>
        </dgm:presLayoutVars>
      </dgm:prSet>
      <dgm:spPr/>
      <dgm:t>
        <a:bodyPr/>
        <a:lstStyle/>
        <a:p>
          <a:endParaRPr lang="en-US"/>
        </a:p>
      </dgm:t>
    </dgm:pt>
    <dgm:pt modelId="{35595744-D86D-4FDB-BDC3-0D87A3FD35F8}" type="pres">
      <dgm:prSet presAssocID="{5B346110-F644-44B6-9812-D9C4A40B4715}" presName="aSpace" presStyleCnt="0"/>
      <dgm:spPr/>
    </dgm:pt>
    <dgm:pt modelId="{042945AA-5BCF-4F20-AA6E-67A2F06164E3}" type="pres">
      <dgm:prSet presAssocID="{77FF12FE-8BBD-4B08-B327-08C1EE31F32A}" presName="aNode" presStyleLbl="fgAcc1" presStyleIdx="1" presStyleCnt="4">
        <dgm:presLayoutVars>
          <dgm:bulletEnabled val="1"/>
        </dgm:presLayoutVars>
      </dgm:prSet>
      <dgm:spPr/>
    </dgm:pt>
    <dgm:pt modelId="{0D553C41-F423-4785-BB20-2BC98E0F7C29}" type="pres">
      <dgm:prSet presAssocID="{77FF12FE-8BBD-4B08-B327-08C1EE31F32A}" presName="aSpace" presStyleCnt="0"/>
      <dgm:spPr/>
    </dgm:pt>
    <dgm:pt modelId="{AF971163-B87A-44C2-90CA-C90BC4A9B156}" type="pres">
      <dgm:prSet presAssocID="{581EFFF9-0ABF-4142-A58F-C4B8D59683FA}" presName="aNode" presStyleLbl="fgAcc1" presStyleIdx="2" presStyleCnt="4">
        <dgm:presLayoutVars>
          <dgm:bulletEnabled val="1"/>
        </dgm:presLayoutVars>
      </dgm:prSet>
      <dgm:spPr/>
    </dgm:pt>
    <dgm:pt modelId="{9F026214-3C74-4610-8EDD-1809206669F4}" type="pres">
      <dgm:prSet presAssocID="{581EFFF9-0ABF-4142-A58F-C4B8D59683FA}" presName="aSpace" presStyleCnt="0"/>
      <dgm:spPr/>
    </dgm:pt>
    <dgm:pt modelId="{DDC486DB-20F6-4D7C-9399-32B1662C5C63}" type="pres">
      <dgm:prSet presAssocID="{46D88DC6-5059-463A-9413-608A5C47078F}" presName="aNode" presStyleLbl="fgAcc1" presStyleIdx="3" presStyleCnt="4">
        <dgm:presLayoutVars>
          <dgm:bulletEnabled val="1"/>
        </dgm:presLayoutVars>
      </dgm:prSet>
      <dgm:spPr/>
    </dgm:pt>
    <dgm:pt modelId="{FB551535-9B9A-43FA-9ED7-707BE0D7CC34}" type="pres">
      <dgm:prSet presAssocID="{46D88DC6-5059-463A-9413-608A5C47078F}" presName="aSpace" presStyleCnt="0"/>
      <dgm:spPr/>
    </dgm:pt>
  </dgm:ptLst>
  <dgm:cxnLst>
    <dgm:cxn modelId="{F082858C-8CB2-4471-A2D1-BB1A89BE8680}" type="presOf" srcId="{46D88DC6-5059-463A-9413-608A5C47078F}" destId="{DDC486DB-20F6-4D7C-9399-32B1662C5C63}" srcOrd="0" destOrd="0" presId="urn:microsoft.com/office/officeart/2005/8/layout/pyramid2"/>
    <dgm:cxn modelId="{DA6FC054-79F4-422E-90FB-C4E77BBA23FC}" srcId="{D9D41A52-D121-4914-851F-0CE8861A6643}" destId="{77FF12FE-8BBD-4B08-B327-08C1EE31F32A}" srcOrd="1" destOrd="0" parTransId="{C543DEAE-22C5-45A7-91F8-996BE53E8A59}" sibTransId="{E0F9EABC-22A6-40CD-89E5-6433ACA730E5}"/>
    <dgm:cxn modelId="{3D9F6855-28B0-42DF-ACFC-A18C8ACE4B36}" type="presOf" srcId="{D9D41A52-D121-4914-851F-0CE8861A6643}" destId="{D9D40220-19DE-4FEC-9BBA-44FED739E89C}" srcOrd="0" destOrd="0" presId="urn:microsoft.com/office/officeart/2005/8/layout/pyramid2"/>
    <dgm:cxn modelId="{75EE11AC-AFC7-409C-B38A-387D303E7796}" type="presOf" srcId="{77FF12FE-8BBD-4B08-B327-08C1EE31F32A}" destId="{042945AA-5BCF-4F20-AA6E-67A2F06164E3}" srcOrd="0" destOrd="0" presId="urn:microsoft.com/office/officeart/2005/8/layout/pyramid2"/>
    <dgm:cxn modelId="{182CF684-0245-434A-846A-DB5320947EC1}" type="presOf" srcId="{581EFFF9-0ABF-4142-A58F-C4B8D59683FA}" destId="{AF971163-B87A-44C2-90CA-C90BC4A9B156}" srcOrd="0" destOrd="0" presId="urn:microsoft.com/office/officeart/2005/8/layout/pyramid2"/>
    <dgm:cxn modelId="{6246E7CD-273B-4459-A54B-942CC29D10EA}" type="presOf" srcId="{5B346110-F644-44B6-9812-D9C4A40B4715}" destId="{EE7C9440-5627-4486-B622-64E0B7E0E983}" srcOrd="0" destOrd="0" presId="urn:microsoft.com/office/officeart/2005/8/layout/pyramid2"/>
    <dgm:cxn modelId="{AB569F20-34EB-4AE0-BC7D-2DCDE0551D22}" srcId="{D9D41A52-D121-4914-851F-0CE8861A6643}" destId="{581EFFF9-0ABF-4142-A58F-C4B8D59683FA}" srcOrd="2" destOrd="0" parTransId="{D8B85FA1-52A5-4152-998A-E6EF10CA9A05}" sibTransId="{B5A9BA3D-9308-4126-B0EB-3BE0D12DF872}"/>
    <dgm:cxn modelId="{AA9A760D-F2FF-4AEB-8868-7989BA4F2C8A}" srcId="{D9D41A52-D121-4914-851F-0CE8861A6643}" destId="{46D88DC6-5059-463A-9413-608A5C47078F}" srcOrd="3" destOrd="0" parTransId="{16478CF4-6418-4009-88F7-DC6E7AAEFA18}" sibTransId="{D7755769-D0AF-4A9A-B3D4-EB24528F5834}"/>
    <dgm:cxn modelId="{CED4D9F9-4FE8-4E99-8503-2A6BB5C51871}" srcId="{D9D41A52-D121-4914-851F-0CE8861A6643}" destId="{5B346110-F644-44B6-9812-D9C4A40B4715}" srcOrd="0" destOrd="0" parTransId="{8DD349BA-462B-4EBB-976B-959337639985}" sibTransId="{07E87825-1C9A-4A99-BADC-994279345C17}"/>
    <dgm:cxn modelId="{425E87AD-39F4-4628-9FC2-E7F1A298CC48}" type="presParOf" srcId="{D9D40220-19DE-4FEC-9BBA-44FED739E89C}" destId="{C8279531-E679-47A5-986B-083C0182356B}" srcOrd="0" destOrd="0" presId="urn:microsoft.com/office/officeart/2005/8/layout/pyramid2"/>
    <dgm:cxn modelId="{04F59313-8151-4924-971D-B8870265B559}" type="presParOf" srcId="{D9D40220-19DE-4FEC-9BBA-44FED739E89C}" destId="{DC57134C-BF5C-4FDA-8B01-C55180DBDD3B}" srcOrd="1" destOrd="0" presId="urn:microsoft.com/office/officeart/2005/8/layout/pyramid2"/>
    <dgm:cxn modelId="{73339D97-7E17-4E50-BC26-D532B188E957}" type="presParOf" srcId="{DC57134C-BF5C-4FDA-8B01-C55180DBDD3B}" destId="{EE7C9440-5627-4486-B622-64E0B7E0E983}" srcOrd="0" destOrd="0" presId="urn:microsoft.com/office/officeart/2005/8/layout/pyramid2"/>
    <dgm:cxn modelId="{1B376BAF-FAE2-4B76-AD30-0B202A0FFE53}" type="presParOf" srcId="{DC57134C-BF5C-4FDA-8B01-C55180DBDD3B}" destId="{35595744-D86D-4FDB-BDC3-0D87A3FD35F8}" srcOrd="1" destOrd="0" presId="urn:microsoft.com/office/officeart/2005/8/layout/pyramid2"/>
    <dgm:cxn modelId="{C6B6B309-18F9-4703-8E92-7A8481CB81D9}" type="presParOf" srcId="{DC57134C-BF5C-4FDA-8B01-C55180DBDD3B}" destId="{042945AA-5BCF-4F20-AA6E-67A2F06164E3}" srcOrd="2" destOrd="0" presId="urn:microsoft.com/office/officeart/2005/8/layout/pyramid2"/>
    <dgm:cxn modelId="{4C72904A-569F-4432-A595-D9594C573556}" type="presParOf" srcId="{DC57134C-BF5C-4FDA-8B01-C55180DBDD3B}" destId="{0D553C41-F423-4785-BB20-2BC98E0F7C29}" srcOrd="3" destOrd="0" presId="urn:microsoft.com/office/officeart/2005/8/layout/pyramid2"/>
    <dgm:cxn modelId="{5BCF8007-9949-42F7-A26A-71FD10411129}" type="presParOf" srcId="{DC57134C-BF5C-4FDA-8B01-C55180DBDD3B}" destId="{AF971163-B87A-44C2-90CA-C90BC4A9B156}" srcOrd="4" destOrd="0" presId="urn:microsoft.com/office/officeart/2005/8/layout/pyramid2"/>
    <dgm:cxn modelId="{6A23C49A-646F-40F4-B16E-68E2D629C040}" type="presParOf" srcId="{DC57134C-BF5C-4FDA-8B01-C55180DBDD3B}" destId="{9F026214-3C74-4610-8EDD-1809206669F4}" srcOrd="5" destOrd="0" presId="urn:microsoft.com/office/officeart/2005/8/layout/pyramid2"/>
    <dgm:cxn modelId="{05F41619-4BFF-49BB-BD0D-E853407B008A}" type="presParOf" srcId="{DC57134C-BF5C-4FDA-8B01-C55180DBDD3B}" destId="{DDC486DB-20F6-4D7C-9399-32B1662C5C63}" srcOrd="6" destOrd="0" presId="urn:microsoft.com/office/officeart/2005/8/layout/pyramid2"/>
    <dgm:cxn modelId="{168C2FDC-A555-4E69-8826-E6AB6FF25B0F}" type="presParOf" srcId="{DC57134C-BF5C-4FDA-8B01-C55180DBDD3B}" destId="{FB551535-9B9A-43FA-9ED7-707BE0D7CC34}"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79531-E679-47A5-986B-083C0182356B}">
      <dsp:nvSpPr>
        <dsp:cNvPr id="0" name=""/>
        <dsp:cNvSpPr/>
      </dsp:nvSpPr>
      <dsp:spPr>
        <a:xfrm>
          <a:off x="3028083" y="0"/>
          <a:ext cx="2348345" cy="2348345"/>
        </a:xfrm>
        <a:prstGeom prst="triangle">
          <a:avLst/>
        </a:prstGeom>
        <a:solidFill>
          <a:schemeClr val="accent3">
            <a:shade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7C9440-5627-4486-B622-64E0B7E0E983}">
      <dsp:nvSpPr>
        <dsp:cNvPr id="0" name=""/>
        <dsp:cNvSpPr/>
      </dsp:nvSpPr>
      <dsp:spPr>
        <a:xfrm>
          <a:off x="2512088" y="235063"/>
          <a:ext cx="1526424" cy="417381"/>
        </a:xfrm>
        <a:prstGeom prst="roundRect">
          <a:avLst/>
        </a:prstGeom>
        <a:solidFill>
          <a:schemeClr val="lt1">
            <a:alpha val="90000"/>
            <a:hueOff val="0"/>
            <a:satOff val="0"/>
            <a:lumOff val="0"/>
            <a:alphaOff val="0"/>
          </a:schemeClr>
        </a:solidFill>
        <a:ln w="19050" cap="rnd"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altLang="en-US" sz="1100" kern="1200" dirty="0" smtClean="0">
              <a:latin typeface="Times New Roman" panose="02020603050405020304" pitchFamily="18" charset="0"/>
              <a:cs typeface="Times New Roman" panose="02020603050405020304" pitchFamily="18" charset="0"/>
            </a:rPr>
            <a:t>Flexibility</a:t>
          </a:r>
          <a:endParaRPr lang="en-US" sz="1100" kern="1200" dirty="0">
            <a:latin typeface="Times New Roman" panose="02020603050405020304" pitchFamily="18" charset="0"/>
            <a:cs typeface="Times New Roman" panose="02020603050405020304" pitchFamily="18" charset="0"/>
          </a:endParaRPr>
        </a:p>
      </dsp:txBody>
      <dsp:txXfrm>
        <a:off x="2532463" y="255438"/>
        <a:ext cx="1485674" cy="376631"/>
      </dsp:txXfrm>
    </dsp:sp>
    <dsp:sp modelId="{042945AA-5BCF-4F20-AA6E-67A2F06164E3}">
      <dsp:nvSpPr>
        <dsp:cNvPr id="0" name=""/>
        <dsp:cNvSpPr/>
      </dsp:nvSpPr>
      <dsp:spPr>
        <a:xfrm>
          <a:off x="2512088" y="704618"/>
          <a:ext cx="1526424" cy="417381"/>
        </a:xfrm>
        <a:prstGeom prst="roundRect">
          <a:avLst/>
        </a:prstGeom>
        <a:solidFill>
          <a:schemeClr val="lt1">
            <a:alpha val="90000"/>
            <a:hueOff val="0"/>
            <a:satOff val="0"/>
            <a:lumOff val="0"/>
            <a:alphaOff val="0"/>
          </a:schemeClr>
        </a:solidFill>
        <a:ln w="19050" cap="rnd" cmpd="sng" algn="ctr">
          <a:solidFill>
            <a:schemeClr val="accent3">
              <a:shade val="50000"/>
              <a:hueOff val="286854"/>
              <a:satOff val="-27668"/>
              <a:lumOff val="265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altLang="en-US" sz="1100" kern="1200" dirty="0" smtClean="0">
              <a:latin typeface="Times New Roman" panose="02020603050405020304" pitchFamily="18" charset="0"/>
              <a:cs typeface="Times New Roman" panose="02020603050405020304" pitchFamily="18" charset="0"/>
            </a:rPr>
            <a:t>Adaptability</a:t>
          </a:r>
          <a:endParaRPr lang="en-GB" altLang="en-US" sz="1100" kern="1200" dirty="0">
            <a:latin typeface="Times New Roman" panose="02020603050405020304" pitchFamily="18" charset="0"/>
            <a:cs typeface="Times New Roman" panose="02020603050405020304" pitchFamily="18" charset="0"/>
          </a:endParaRPr>
        </a:p>
      </dsp:txBody>
      <dsp:txXfrm>
        <a:off x="2532463" y="724993"/>
        <a:ext cx="1485674" cy="376631"/>
      </dsp:txXfrm>
    </dsp:sp>
    <dsp:sp modelId="{AF971163-B87A-44C2-90CA-C90BC4A9B156}">
      <dsp:nvSpPr>
        <dsp:cNvPr id="0" name=""/>
        <dsp:cNvSpPr/>
      </dsp:nvSpPr>
      <dsp:spPr>
        <a:xfrm>
          <a:off x="2512088" y="1174172"/>
          <a:ext cx="1526424" cy="417381"/>
        </a:xfrm>
        <a:prstGeom prst="roundRect">
          <a:avLst/>
        </a:prstGeom>
        <a:solidFill>
          <a:schemeClr val="lt1">
            <a:alpha val="90000"/>
            <a:hueOff val="0"/>
            <a:satOff val="0"/>
            <a:lumOff val="0"/>
            <a:alphaOff val="0"/>
          </a:schemeClr>
        </a:solidFill>
        <a:ln w="19050" cap="rnd" cmpd="sng" algn="ctr">
          <a:solidFill>
            <a:schemeClr val="accent3">
              <a:shade val="50000"/>
              <a:hueOff val="573708"/>
              <a:satOff val="-55336"/>
              <a:lumOff val="5318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altLang="en-US" sz="1100" kern="1200" dirty="0" smtClean="0">
              <a:latin typeface="Times New Roman" panose="02020603050405020304" pitchFamily="18" charset="0"/>
              <a:cs typeface="Times New Roman" panose="02020603050405020304" pitchFamily="18" charset="0"/>
            </a:rPr>
            <a:t>Pattern recognition and possibly detection of new patterns</a:t>
          </a:r>
          <a:endParaRPr lang="en-GB" altLang="en-US" sz="1100" kern="1200" dirty="0">
            <a:latin typeface="Times New Roman" panose="02020603050405020304" pitchFamily="18" charset="0"/>
            <a:cs typeface="Times New Roman" panose="02020603050405020304" pitchFamily="18" charset="0"/>
          </a:endParaRPr>
        </a:p>
      </dsp:txBody>
      <dsp:txXfrm>
        <a:off x="2532463" y="1194547"/>
        <a:ext cx="1485674" cy="376631"/>
      </dsp:txXfrm>
    </dsp:sp>
    <dsp:sp modelId="{DDC486DB-20F6-4D7C-9399-32B1662C5C63}">
      <dsp:nvSpPr>
        <dsp:cNvPr id="0" name=""/>
        <dsp:cNvSpPr/>
      </dsp:nvSpPr>
      <dsp:spPr>
        <a:xfrm>
          <a:off x="2512088" y="1643727"/>
          <a:ext cx="1526424" cy="417381"/>
        </a:xfrm>
        <a:prstGeom prst="roundRect">
          <a:avLst/>
        </a:prstGeom>
        <a:solidFill>
          <a:schemeClr val="lt1">
            <a:alpha val="90000"/>
            <a:hueOff val="0"/>
            <a:satOff val="0"/>
            <a:lumOff val="0"/>
            <a:alphaOff val="0"/>
          </a:schemeClr>
        </a:solidFill>
        <a:ln w="19050" cap="rnd" cmpd="sng" algn="ctr">
          <a:solidFill>
            <a:schemeClr val="accent3">
              <a:shade val="50000"/>
              <a:hueOff val="286854"/>
              <a:satOff val="-27668"/>
              <a:lumOff val="265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GB" altLang="en-US" sz="1100" kern="1200" dirty="0" smtClean="0">
              <a:latin typeface="Times New Roman" panose="02020603050405020304" pitchFamily="18" charset="0"/>
              <a:cs typeface="Times New Roman" panose="02020603050405020304" pitchFamily="18" charset="0"/>
            </a:rPr>
            <a:t>Learning abilities</a:t>
          </a:r>
          <a:endParaRPr lang="en-GB" altLang="en-US" sz="1100" kern="1200" dirty="0">
            <a:latin typeface="Times New Roman" panose="02020603050405020304" pitchFamily="18" charset="0"/>
            <a:cs typeface="Times New Roman" panose="02020603050405020304" pitchFamily="18" charset="0"/>
          </a:endParaRPr>
        </a:p>
      </dsp:txBody>
      <dsp:txXfrm>
        <a:off x="2532463" y="1664102"/>
        <a:ext cx="1485674" cy="3766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DCE89-6170-4AAA-913C-0D9F862325F1}"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D5E305-D6F4-4229-A51F-5E2F9FE2C486}" type="slidenum">
              <a:rPr lang="en-US" smtClean="0"/>
              <a:t>‹#›</a:t>
            </a:fld>
            <a:endParaRPr lang="en-US"/>
          </a:p>
        </p:txBody>
      </p:sp>
    </p:spTree>
    <p:extLst>
      <p:ext uri="{BB962C8B-B14F-4D97-AF65-F5344CB8AC3E}">
        <p14:creationId xmlns:p14="http://schemas.microsoft.com/office/powerpoint/2010/main" val="2605928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a.wikipedia.org/wiki/%DB%8C%D8%A7%D8%AF%DA%AF%DB%8C%D8%B1%DB%8C_%D9%85%D8%A7%D8%B4%DB%8C%D9%86%DB%8C"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a.wikipedia.org/wiki/%D8%AF%D8%A7%D8%AF%D9%87_%D9%87%D8%A7"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1</a:t>
            </a:fld>
            <a:endParaRPr lang="en-US"/>
          </a:p>
        </p:txBody>
      </p:sp>
    </p:spTree>
    <p:extLst>
      <p:ext uri="{BB962C8B-B14F-4D97-AF65-F5344CB8AC3E}">
        <p14:creationId xmlns:p14="http://schemas.microsoft.com/office/powerpoint/2010/main" val="13131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implemented systems were neural networks with two possible outputs: normal or anomaly. In these studies, some types of attacks and a set of normal records were included in the dataset; however, the output of the neural network was 1 or 0 for normal or attack conditions (the attack type was not determined by the neural network). The present study is aimed to solve a multi class problem in which not only the attack records are distinguished from normal </a:t>
            </a:r>
            <a:r>
              <a:rPr lang="en-US" sz="1200" b="0" i="0" u="none" strike="noStrike" kern="1200" baseline="0" dirty="0" err="1" smtClean="0">
                <a:solidFill>
                  <a:schemeClr val="tx1"/>
                </a:solidFill>
                <a:latin typeface="+mn-lt"/>
                <a:ea typeface="+mn-ea"/>
                <a:cs typeface="+mn-cs"/>
              </a:rPr>
              <a:t>ones,but</a:t>
            </a:r>
            <a:r>
              <a:rPr lang="en-US" sz="1200" b="0" i="0" u="none" strike="noStrike" kern="1200" baseline="0" dirty="0" smtClean="0">
                <a:solidFill>
                  <a:schemeClr val="tx1"/>
                </a:solidFill>
                <a:latin typeface="+mn-lt"/>
                <a:ea typeface="+mn-ea"/>
                <a:cs typeface="+mn-cs"/>
              </a:rPr>
              <a:t> also the attack type is identified.</a:t>
            </a:r>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17</a:t>
            </a:fld>
            <a:endParaRPr lang="en-US"/>
          </a:p>
        </p:txBody>
      </p:sp>
    </p:spTree>
    <p:extLst>
      <p:ext uri="{BB962C8B-B14F-4D97-AF65-F5344CB8AC3E}">
        <p14:creationId xmlns:p14="http://schemas.microsoft.com/office/powerpoint/2010/main" val="3439263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text capture engine capture all network data stream flowed through system monitoring network </a:t>
            </a:r>
            <a:r>
              <a:rPr lang="en-US" sz="1200" b="0" i="0" u="none" strike="noStrike" kern="1200" baseline="0" dirty="0" err="1" smtClean="0">
                <a:solidFill>
                  <a:schemeClr val="tx1"/>
                </a:solidFill>
                <a:latin typeface="+mn-lt"/>
                <a:ea typeface="+mn-ea"/>
                <a:cs typeface="+mn-cs"/>
              </a:rPr>
              <a:t>segment,feature</a:t>
            </a:r>
            <a:r>
              <a:rPr lang="en-US" sz="1200" b="0" i="0" u="none" strike="noStrike" kern="1200" baseline="0" dirty="0" smtClean="0">
                <a:solidFill>
                  <a:schemeClr val="tx1"/>
                </a:solidFill>
                <a:latin typeface="+mn-lt"/>
                <a:ea typeface="+mn-ea"/>
                <a:cs typeface="+mn-cs"/>
              </a:rPr>
              <a:t> extraction module analyze and process the captured network data flow, extract out the feature vector which completely and accurately represent the data stream and submit the eigenvector to the neural network classification engine so as to take it as input vector of the neural network classification engine, neural network classification engine distinguish the intrusive action by analyzing and processing this feature. If after analyzing and processing, the neural network classification engine consider it as a kind of aggressive behavior, it will send a warning message to the user, and record the attack-related information in the log so as to gather evidence securely afterwards; if alarm information is of great value for the perfecting and updating of attacking sample store, such as the discovery of an unknown type of aggressive behavior (defined as the attack type which neural networks have not learned), this attack can be added into the attacking sample store in the participation of the user to prepare for re-learning of neural network classification engine. This reflects the neural networks possesses the capacity of continuous learning so as to identify more types of aggressive behavior, and also is a prudent advantage and highlight of neural network intrusion detection system compared to the general rule-based</a:t>
            </a:r>
          </a:p>
          <a:p>
            <a:r>
              <a:rPr lang="en-US" sz="1200" b="0" i="0" u="none" strike="noStrike" kern="1200" baseline="0" dirty="0" smtClean="0">
                <a:solidFill>
                  <a:schemeClr val="tx1"/>
                </a:solidFill>
                <a:latin typeface="+mn-lt"/>
                <a:ea typeface="+mn-ea"/>
                <a:cs typeface="+mn-cs"/>
              </a:rPr>
              <a:t>intrusion detection system, it is of great value for the practical application of intrusion detection systems.</a:t>
            </a:r>
          </a:p>
          <a:p>
            <a:r>
              <a:rPr lang="en-US" sz="1200" b="0" i="0" u="none" strike="noStrike" kern="1200" baseline="0" dirty="0" smtClean="0">
                <a:solidFill>
                  <a:schemeClr val="tx1"/>
                </a:solidFill>
                <a:latin typeface="+mn-lt"/>
                <a:ea typeface="+mn-ea"/>
                <a:cs typeface="+mn-cs"/>
              </a:rPr>
              <a:t>The particularly need to note is that: the training of neural network classification engine is conducted off-line, its retraining will be carried on in the basis of the time interval set by the administrator and the information of attacking database to adapt to the changing methods of attack, which is able to better guarantee detection efficiency.</a:t>
            </a:r>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19</a:t>
            </a:fld>
            <a:endParaRPr lang="en-US"/>
          </a:p>
        </p:txBody>
      </p:sp>
    </p:spTree>
    <p:extLst>
      <p:ext uri="{BB962C8B-B14F-4D97-AF65-F5344CB8AC3E}">
        <p14:creationId xmlns:p14="http://schemas.microsoft.com/office/powerpoint/2010/main" val="235929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Self-Organizing Map is a neural network model or analyzing and visualizing high dimensional data. It belongs to the category of competitive learning network. The SOM Fig. 1 defines a mapping from high dimensional input data space onto a regular </a:t>
            </a:r>
            <a:r>
              <a:rPr lang="en-US" sz="1200" b="0" i="0" u="none" strike="noStrike" kern="1200" baseline="0" dirty="0" err="1" smtClean="0">
                <a:solidFill>
                  <a:schemeClr val="tx1"/>
                </a:solidFill>
                <a:latin typeface="+mn-lt"/>
                <a:ea typeface="+mn-ea"/>
                <a:cs typeface="+mn-cs"/>
              </a:rPr>
              <a:t>twodimensional</a:t>
            </a:r>
            <a:r>
              <a:rPr lang="en-US" sz="1200" b="0" i="0" u="none" strike="noStrike" kern="1200" baseline="0" dirty="0" smtClean="0">
                <a:solidFill>
                  <a:schemeClr val="tx1"/>
                </a:solidFill>
                <a:latin typeface="+mn-lt"/>
                <a:ea typeface="+mn-ea"/>
                <a:cs typeface="+mn-cs"/>
              </a:rPr>
              <a:t> array of neurons. It is a competitive network where the goal is to transform an input data set of arbitrary dimension to a one- or two-dimensional topological map. The SOM aims to discover underlying structure, e.g. feature map, of the input data set by building a topology preserving map which describes neighborhood relations of the points in the data set</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SaM</a:t>
            </a:r>
            <a:r>
              <a:rPr lang="en-US" sz="1200" b="0" i="0" u="none" strike="noStrike" kern="1200" baseline="0" dirty="0" smtClean="0">
                <a:solidFill>
                  <a:schemeClr val="tx1"/>
                </a:solidFill>
                <a:latin typeface="+mn-lt"/>
                <a:ea typeface="+mn-ea"/>
                <a:cs typeface="+mn-cs"/>
              </a:rPr>
              <a:t> is often used in the fields of data compression and pattern recognition. There are also some commercial intrusion detection products that use </a:t>
            </a:r>
            <a:r>
              <a:rPr lang="en-US" sz="1200" b="0" i="0" u="none" strike="noStrike" kern="1200" baseline="0" dirty="0" err="1" smtClean="0">
                <a:solidFill>
                  <a:schemeClr val="tx1"/>
                </a:solidFill>
                <a:latin typeface="+mn-lt"/>
                <a:ea typeface="+mn-ea"/>
                <a:cs typeface="+mn-cs"/>
              </a:rPr>
              <a:t>SaM</a:t>
            </a:r>
            <a:r>
              <a:rPr lang="en-US" sz="1200" b="0" i="0" u="none" strike="noStrike" kern="1200" baseline="0" dirty="0" smtClean="0">
                <a:solidFill>
                  <a:schemeClr val="tx1"/>
                </a:solidFill>
                <a:latin typeface="+mn-lt"/>
                <a:ea typeface="+mn-ea"/>
                <a:cs typeface="+mn-cs"/>
              </a:rPr>
              <a:t> to discover anomaly traffic in networks by classifying traffic into categories. The structure of the </a:t>
            </a:r>
            <a:r>
              <a:rPr lang="en-US" sz="1200" b="0" i="0" u="none" strike="noStrike" kern="1200" baseline="0" dirty="0" err="1" smtClean="0">
                <a:solidFill>
                  <a:schemeClr val="tx1"/>
                </a:solidFill>
                <a:latin typeface="+mn-lt"/>
                <a:ea typeface="+mn-ea"/>
                <a:cs typeface="+mn-cs"/>
              </a:rPr>
              <a:t>SaM</a:t>
            </a:r>
            <a:r>
              <a:rPr lang="en-US" sz="1200" b="0" i="0" u="none" strike="noStrike" kern="1200" baseline="0" dirty="0" smtClean="0">
                <a:solidFill>
                  <a:schemeClr val="tx1"/>
                </a:solidFill>
                <a:latin typeface="+mn-lt"/>
                <a:ea typeface="+mn-ea"/>
                <a:cs typeface="+mn-cs"/>
              </a:rPr>
              <a:t> is a single feed forward network, where each source node of the input layer is connected to all output neurons. The number of the input dimensions is usually higher than the output dimension.</a:t>
            </a:r>
          </a:p>
          <a:p>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20</a:t>
            </a:fld>
            <a:endParaRPr lang="en-US"/>
          </a:p>
        </p:txBody>
      </p:sp>
    </p:spTree>
    <p:extLst>
      <p:ext uri="{BB962C8B-B14F-4D97-AF65-F5344CB8AC3E}">
        <p14:creationId xmlns:p14="http://schemas.microsoft.com/office/powerpoint/2010/main" val="2334375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09"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0"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97017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3"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96730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7"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6299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1" name="Text Box 1"/>
          <p:cNvSpPr txBox="1">
            <a:spLocks noChangeArrowheads="1"/>
          </p:cNvSpPr>
          <p:nvPr/>
        </p:nvSpPr>
        <p:spPr bwMode="auto">
          <a:xfrm>
            <a:off x="1349375" y="965200"/>
            <a:ext cx="5073650" cy="34813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51177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5"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29991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29"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390726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3"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1169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DOS (Denial of service attacks): they aim to threaten services’ availability by saturating computer resources and servers of targeted networks. These attacks achieved in networks have as direct consequences the freezing of the network traffic.</a:t>
            </a:r>
          </a:p>
          <a:p>
            <a:r>
              <a:rPr lang="en-US" dirty="0"/>
              <a:t> Probes: attacks that aim to gather diverse information on the target, which can help an attacker to start on attack. There exists many types of probe attacks: some abuse rightful users and others use the</a:t>
            </a:r>
          </a:p>
          <a:p>
            <a:r>
              <a:rPr lang="en-US" dirty="0"/>
              <a:t>engineering scheme to gather private information.</a:t>
            </a:r>
          </a:p>
          <a:p>
            <a:r>
              <a:rPr lang="en-US" dirty="0"/>
              <a:t> R2L (Remote To Local): this attack aim to bypass or usurp authentication credentials of a target in order to execute some commands. Most of these attacks derive from social engineering [17].</a:t>
            </a:r>
          </a:p>
          <a:p>
            <a:r>
              <a:rPr lang="en-US" dirty="0"/>
              <a:t> U2R (User To Root): Here, the attacks come from inside. The attacker usurps the administrator’s password and thus the others users’ credentials and data. Most of these attacks derive from the saturation of buffer caused by programming </a:t>
            </a:r>
            <a:r>
              <a:rPr lang="en-US" dirty="0" smtClean="0"/>
              <a:t>errors</a:t>
            </a:r>
          </a:p>
          <a:p>
            <a:endParaRPr lang="en-US" dirty="0" smtClean="0"/>
          </a:p>
          <a:p>
            <a:r>
              <a:rPr lang="en-US" sz="1200" b="0" i="0" u="none" strike="noStrike" kern="1200" baseline="0" dirty="0" smtClean="0">
                <a:solidFill>
                  <a:schemeClr val="tx1"/>
                </a:solidFill>
                <a:latin typeface="+mn-lt"/>
                <a:ea typeface="+mn-ea"/>
                <a:cs typeface="+mn-cs"/>
              </a:rPr>
              <a:t>A </a:t>
            </a:r>
            <a:r>
              <a:rPr lang="en-US" sz="1200" b="0" i="0" u="none" strike="noStrike" kern="1200" baseline="0" dirty="0" err="1" smtClean="0">
                <a:solidFill>
                  <a:schemeClr val="tx1"/>
                </a:solidFill>
                <a:latin typeface="+mn-lt"/>
                <a:ea typeface="+mn-ea"/>
                <a:cs typeface="+mn-cs"/>
              </a:rPr>
              <a:t>DoS</a:t>
            </a:r>
            <a:r>
              <a:rPr lang="en-US" sz="1200" b="0" i="0" u="none" strike="noStrike" kern="1200" baseline="0" dirty="0" smtClean="0">
                <a:solidFill>
                  <a:schemeClr val="tx1"/>
                </a:solidFill>
                <a:latin typeface="+mn-lt"/>
                <a:ea typeface="+mn-ea"/>
                <a:cs typeface="+mn-cs"/>
              </a:rPr>
              <a:t> attacks is a type of attack in which the hacker makes a memory resources too busy to serve legitimate networking requests and hence denying users access to a machine e.g. apache, </a:t>
            </a:r>
            <a:r>
              <a:rPr lang="en-US" sz="1200" b="0" i="0" u="none" strike="noStrike" kern="1200" baseline="0" dirty="0" err="1" smtClean="0">
                <a:solidFill>
                  <a:schemeClr val="tx1"/>
                </a:solidFill>
                <a:latin typeface="+mn-lt"/>
                <a:ea typeface="+mn-ea"/>
                <a:cs typeface="+mn-cs"/>
              </a:rPr>
              <a:t>smurf,Neptune</a:t>
            </a:r>
            <a:r>
              <a:rPr lang="en-US" sz="1200" b="0" i="0" u="none" strike="noStrike" kern="1200" baseline="0" dirty="0" smtClean="0">
                <a:solidFill>
                  <a:schemeClr val="tx1"/>
                </a:solidFill>
                <a:latin typeface="+mn-lt"/>
                <a:ea typeface="+mn-ea"/>
                <a:cs typeface="+mn-cs"/>
              </a:rPr>
              <a:t>, ping of death, back, mail bomb, UDP storm, etc.</a:t>
            </a:r>
          </a:p>
          <a:p>
            <a:r>
              <a:rPr lang="en-US" sz="1200" b="0" i="0" u="none" strike="noStrike" kern="1200" baseline="0" dirty="0" smtClean="0">
                <a:solidFill>
                  <a:schemeClr val="tx1"/>
                </a:solidFill>
                <a:latin typeface="+mn-lt"/>
                <a:ea typeface="+mn-ea"/>
                <a:cs typeface="+mn-cs"/>
              </a:rPr>
              <a:t>• Remote to User attacks (</a:t>
            </a:r>
            <a:r>
              <a:rPr lang="en-US" sz="1200" b="0" i="0" u="none" strike="noStrike" kern="1200" baseline="0" dirty="0" err="1" smtClean="0">
                <a:solidFill>
                  <a:schemeClr val="tx1"/>
                </a:solidFill>
                <a:latin typeface="+mn-lt"/>
                <a:ea typeface="+mn-ea"/>
                <a:cs typeface="+mn-cs"/>
              </a:rPr>
              <a:t>RlL</a:t>
            </a:r>
            <a:r>
              <a:rPr lang="en-US" sz="1200" b="0" i="0" u="none" strike="noStrike" kern="1200" baseline="0" dirty="0" smtClean="0">
                <a:solidFill>
                  <a:schemeClr val="tx1"/>
                </a:solidFill>
                <a:latin typeface="+mn-lt"/>
                <a:ea typeface="+mn-ea"/>
                <a:cs typeface="+mn-cs"/>
              </a:rPr>
              <a:t>): A remote to user attack is an attack in which a user sends packets to a machine over the internet, and the user does not have access to in order to expose the machines vulnerabilities and exploit privileges which a local user would have on the computer, e.g. </a:t>
            </a:r>
            <a:r>
              <a:rPr lang="en-US" sz="1200" b="0" i="0" u="none" strike="noStrike" kern="1200" baseline="0" dirty="0" err="1" smtClean="0">
                <a:solidFill>
                  <a:schemeClr val="tx1"/>
                </a:solidFill>
                <a:latin typeface="+mn-lt"/>
                <a:ea typeface="+mn-ea"/>
                <a:cs typeface="+mn-cs"/>
              </a:rPr>
              <a:t>xlock</a:t>
            </a:r>
            <a:r>
              <a:rPr lang="en-US" sz="1200" b="0" i="0" u="none" strike="noStrike" kern="1200" baseline="0" dirty="0" smtClean="0">
                <a:solidFill>
                  <a:schemeClr val="tx1"/>
                </a:solidFill>
                <a:latin typeface="+mn-lt"/>
                <a:ea typeface="+mn-ea"/>
                <a:cs typeface="+mn-cs"/>
              </a:rPr>
              <a:t>, guest, </a:t>
            </a:r>
            <a:r>
              <a:rPr lang="en-US" sz="1200" b="0" i="0" u="none" strike="noStrike" kern="1200" baseline="0" dirty="0" err="1" smtClean="0">
                <a:solidFill>
                  <a:schemeClr val="tx1"/>
                </a:solidFill>
                <a:latin typeface="+mn-lt"/>
                <a:ea typeface="+mn-ea"/>
                <a:cs typeface="+mn-cs"/>
              </a:rPr>
              <a:t>xnsnoop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phf</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sendmail</a:t>
            </a:r>
            <a:r>
              <a:rPr lang="en-US" sz="1200" b="0" i="0" u="none" strike="noStrike" kern="1200" baseline="0" dirty="0" smtClean="0">
                <a:solidFill>
                  <a:schemeClr val="tx1"/>
                </a:solidFill>
                <a:latin typeface="+mn-lt"/>
                <a:ea typeface="+mn-ea"/>
                <a:cs typeface="+mn-cs"/>
              </a:rPr>
              <a:t> dictionary etc.</a:t>
            </a:r>
          </a:p>
          <a:p>
            <a:r>
              <a:rPr lang="en-US" sz="1200" b="0" i="0" u="none" strike="noStrike" kern="1200" baseline="0" dirty="0" smtClean="0">
                <a:solidFill>
                  <a:schemeClr val="tx1"/>
                </a:solidFill>
                <a:latin typeface="+mn-lt"/>
                <a:ea typeface="+mn-ea"/>
                <a:cs typeface="+mn-cs"/>
              </a:rPr>
              <a:t>• User to Root Attacks (U2R): These attacks are exploitations in which the hacker starts off on the system with a normal user account and attempts to abuse vulnerabilities in the system in order to gain super user  privileges, e.g. </a:t>
            </a:r>
            <a:r>
              <a:rPr lang="en-US" sz="1200" b="0" i="0" u="none" strike="noStrike" kern="1200" baseline="0" dirty="0" err="1" smtClean="0">
                <a:solidFill>
                  <a:schemeClr val="tx1"/>
                </a:solidFill>
                <a:latin typeface="+mn-lt"/>
                <a:ea typeface="+mn-ea"/>
                <a:cs typeface="+mn-cs"/>
              </a:rPr>
              <a:t>perl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xterm</a:t>
            </a:r>
            <a:r>
              <a:rPr lang="en-US" sz="1200" b="0" i="0" u="none" strike="noStrike" kern="1200" baseline="0" dirty="0" smtClean="0">
                <a:solidFill>
                  <a:schemeClr val="tx1"/>
                </a:solidFill>
                <a:latin typeface="+mn-lt"/>
                <a:ea typeface="+mn-ea"/>
                <a:cs typeface="+mn-cs"/>
              </a:rPr>
              <a:t>.</a:t>
            </a:r>
          </a:p>
          <a:p>
            <a:r>
              <a:rPr lang="en-US" sz="1200" b="0" i="0" u="none" strike="noStrike" kern="1200" baseline="0" dirty="0" smtClean="0">
                <a:solidFill>
                  <a:schemeClr val="tx1"/>
                </a:solidFill>
                <a:latin typeface="+mn-lt"/>
                <a:ea typeface="+mn-ea"/>
                <a:cs typeface="+mn-cs"/>
              </a:rPr>
              <a:t>• Probing: Probing is an attack in which the hacker scans a machine or a networking device in order to determine weaknesses or vulnerabilities that may later be exploited so as to compromise the system. This technique is commonly used in data mining, e.g. </a:t>
            </a:r>
            <a:r>
              <a:rPr lang="en-US" sz="1200" b="0" i="0" u="none" strike="noStrike" kern="1200" baseline="0" dirty="0" err="1" smtClean="0">
                <a:solidFill>
                  <a:schemeClr val="tx1"/>
                </a:solidFill>
                <a:latin typeface="+mn-lt"/>
                <a:ea typeface="+mn-ea"/>
                <a:cs typeface="+mn-cs"/>
              </a:rPr>
              <a:t>satan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saint,portsweep</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mscan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nmap</a:t>
            </a:r>
            <a:r>
              <a:rPr lang="en-US" sz="1200" b="0" i="0" u="none" strike="noStrike" kern="1200" baseline="0" dirty="0" smtClean="0">
                <a:solidFill>
                  <a:schemeClr val="tx1"/>
                </a:solidFill>
                <a:latin typeface="+mn-lt"/>
                <a:ea typeface="+mn-ea"/>
                <a:cs typeface="+mn-cs"/>
              </a:rPr>
              <a:t> et</a:t>
            </a:r>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4</a:t>
            </a:fld>
            <a:endParaRPr lang="en-US"/>
          </a:p>
        </p:txBody>
      </p:sp>
    </p:spTree>
    <p:extLst>
      <p:ext uri="{BB962C8B-B14F-4D97-AF65-F5344CB8AC3E}">
        <p14:creationId xmlns:p14="http://schemas.microsoft.com/office/powerpoint/2010/main" val="18222430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7"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20214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1"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4642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5"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6"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48142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49"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250"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7230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3"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74"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607561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7"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298"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3220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1"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6322"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480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5"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346"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452521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69"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8370"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28777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1"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1442"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943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commonly three information sources that IDS can handle: log files, applicative logs and network packets.</a:t>
            </a:r>
          </a:p>
          <a:p>
            <a:endParaRPr lang="en-US" dirty="0" smtClean="0"/>
          </a:p>
          <a:p>
            <a:r>
              <a:rPr lang="en-US" dirty="0" err="1" smtClean="0"/>
              <a:t>iDS</a:t>
            </a:r>
            <a:r>
              <a:rPr lang="en-US" dirty="0" smtClean="0"/>
              <a:t> are tools that detect attacks which cannot be detected at other security levels such as that of the </a:t>
            </a:r>
            <a:r>
              <a:rPr lang="en-US" b="1" dirty="0" smtClean="0"/>
              <a:t>firewall</a:t>
            </a:r>
            <a:r>
              <a:rPr lang="en-US" dirty="0" smtClean="0"/>
              <a:t>. One of the methods to implement intrusion detection systems is the neural network model.</a:t>
            </a:r>
          </a:p>
          <a:p>
            <a:r>
              <a:rPr lang="en-US" dirty="0" smtClean="0"/>
              <a:t>Many authors have suggested network detection systems based on neural networks. The success of neural networks come from the fact that they are able to learn a number of behaviors depending on network’s input. In this work, we will dwell on neural network intrusion detection systems.</a:t>
            </a:r>
            <a:endParaRPr lang="en-US" dirty="0" smtClean="0"/>
          </a:p>
        </p:txBody>
      </p:sp>
      <p:sp>
        <p:nvSpPr>
          <p:cNvPr id="4" name="Slide Number Placeholder 3"/>
          <p:cNvSpPr>
            <a:spLocks noGrp="1"/>
          </p:cNvSpPr>
          <p:nvPr>
            <p:ph type="sldNum" sz="quarter" idx="10"/>
          </p:nvPr>
        </p:nvSpPr>
        <p:spPr/>
        <p:txBody>
          <a:bodyPr/>
          <a:lstStyle/>
          <a:p>
            <a:fld id="{2FD5E305-D6F4-4229-A51F-5E2F9FE2C486}" type="slidenum">
              <a:rPr lang="en-US" smtClean="0"/>
              <a:t>5</a:t>
            </a:fld>
            <a:endParaRPr lang="en-US"/>
          </a:p>
        </p:txBody>
      </p:sp>
    </p:spTree>
    <p:extLst>
      <p:ext uri="{BB962C8B-B14F-4D97-AF65-F5344CB8AC3E}">
        <p14:creationId xmlns:p14="http://schemas.microsoft.com/office/powerpoint/2010/main" val="20939895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5" name="Text Box 1"/>
          <p:cNvSpPr txBox="1">
            <a:spLocks noChangeArrowheads="1"/>
          </p:cNvSpPr>
          <p:nvPr/>
        </p:nvSpPr>
        <p:spPr bwMode="auto">
          <a:xfrm>
            <a:off x="1312863" y="1027113"/>
            <a:ext cx="4933950" cy="370046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2466" name="Rectangle 2"/>
          <p:cNvSpPr txBox="1">
            <a:spLocks noGrp="1" noChangeArrowheads="1"/>
          </p:cNvSpPr>
          <p:nvPr>
            <p:ph type="body"/>
          </p:nvPr>
        </p:nvSpPr>
        <p:spPr bwMode="auto">
          <a:xfrm>
            <a:off x="1169988" y="5086350"/>
            <a:ext cx="5224462" cy="41084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570520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7</a:t>
            </a:fld>
            <a:endParaRPr lang="en-US"/>
          </a:p>
        </p:txBody>
      </p:sp>
    </p:spTree>
    <p:extLst>
      <p:ext uri="{BB962C8B-B14F-4D97-AF65-F5344CB8AC3E}">
        <p14:creationId xmlns:p14="http://schemas.microsoft.com/office/powerpoint/2010/main" val="2932079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Misuse: 2</a:t>
            </a:r>
            <a:r>
              <a:rPr lang="en-US" baseline="30000" dirty="0" smtClean="0"/>
              <a:t>nd</a:t>
            </a:r>
            <a:r>
              <a:rPr lang="en-US" baseline="0" dirty="0" smtClean="0"/>
              <a:t> </a:t>
            </a:r>
            <a:r>
              <a:rPr lang="en-US" baseline="0" dirty="0" err="1" smtClean="0"/>
              <a:t>pape</a:t>
            </a:r>
            <a:r>
              <a:rPr lang="en-US" baseline="0" dirty="0" smtClean="0"/>
              <a:t> </a:t>
            </a:r>
          </a:p>
          <a:p>
            <a:r>
              <a:rPr lang="en-US" sz="1200" b="0" i="0" u="none" strike="noStrike" kern="1200" baseline="0" dirty="0" smtClean="0">
                <a:solidFill>
                  <a:schemeClr val="tx1"/>
                </a:solidFill>
                <a:latin typeface="+mn-lt"/>
                <a:ea typeface="+mn-ea"/>
                <a:cs typeface="+mn-cs"/>
              </a:rPr>
              <a:t>There are two main approaches to the design of IDSs. In a misuse detection based IDS, intrusions are detected by looking for activities that correspond to known signatures of intrusion or vulnerabilities. On the other </a:t>
            </a:r>
            <a:r>
              <a:rPr lang="en-US" sz="1200" b="0" i="0" u="none" strike="noStrike" kern="1200" baseline="0" dirty="0" err="1" smtClean="0">
                <a:solidFill>
                  <a:schemeClr val="tx1"/>
                </a:solidFill>
                <a:latin typeface="+mn-lt"/>
                <a:ea typeface="+mn-ea"/>
                <a:cs typeface="+mn-cs"/>
              </a:rPr>
              <a:t>hand,anomaly</a:t>
            </a:r>
            <a:r>
              <a:rPr lang="en-US" sz="1200" b="0" i="0" u="none" strike="noStrike" kern="1200" baseline="0" dirty="0" smtClean="0">
                <a:solidFill>
                  <a:schemeClr val="tx1"/>
                </a:solidFill>
                <a:latin typeface="+mn-lt"/>
                <a:ea typeface="+mn-ea"/>
                <a:cs typeface="+mn-cs"/>
              </a:rPr>
              <a:t> detection based IDS detects intrusions by searching for abnormal network traffic. The abnormal traffic pattern can be defined either as the violation of accepted thresholds for the legitimate profile developed for his/her normal behavior.</a:t>
            </a:r>
          </a:p>
          <a:p>
            <a:r>
              <a:rPr lang="en-US" dirty="0" smtClean="0"/>
              <a:t>Misuse refers to known attacks that exploit the known vulnerabilities of the system. Anomaly means unusual activity in general that could indicate an intrusion. If the observed activity of a user deviates from the expected behavior, an anomaly is said to occur.</a:t>
            </a:r>
          </a:p>
          <a:p>
            <a:r>
              <a:rPr lang="en-US" dirty="0" smtClean="0"/>
              <a:t>Misuse detection can be very powerful on those attacks that have been programmed in to the detection system. However, it is not possible to anticipate all the different attacks that could occur, and even the attempt is </a:t>
            </a:r>
            <a:r>
              <a:rPr lang="en-US" dirty="0" err="1" smtClean="0"/>
              <a:t>laborous</a:t>
            </a:r>
            <a:r>
              <a:rPr lang="en-US" dirty="0" smtClean="0"/>
              <a:t>. Some kind of anomaly detection is ultimately necessary. One problem with anomaly detection is that it is likely to raise many false alarms. Unusual but legitimate use may sometimes be considered anomalous. The challenge is to develop a model of legitimate behavior that would accept novel legitimate use.</a:t>
            </a:r>
          </a:p>
          <a:p>
            <a:endParaRPr lang="en-US" dirty="0" smtClean="0"/>
          </a:p>
          <a:p>
            <a:r>
              <a:rPr lang="en-US" dirty="0" smtClean="0"/>
              <a:t>It is difficult to build such a model for the same reason that it is hard to build a comprehensive misuse detection system: it is not possible to anticipate </a:t>
            </a:r>
            <a:r>
              <a:rPr lang="en-US" dirty="0" err="1" smtClean="0"/>
              <a:t>aU</a:t>
            </a:r>
            <a:r>
              <a:rPr lang="en-US" dirty="0" smtClean="0"/>
              <a:t> possible variations of such behavior. The task can be made tractable in three ways: (1) Instead of general legitimate use, the behavior of individual users in a particular system can be modeled. The task of characterizing regular patterns in the behavior of an individual user is an easier task than trying to do it for </a:t>
            </a:r>
            <a:r>
              <a:rPr lang="en-US" dirty="0" err="1" smtClean="0"/>
              <a:t>aU</a:t>
            </a:r>
            <a:r>
              <a:rPr lang="en-US" dirty="0" smtClean="0"/>
              <a:t> users simultaneously. (2) The patterns of behavior can be learned for examples of legitimate use, instead of having to describe them by hand-</a:t>
            </a:r>
            <a:r>
              <a:rPr lang="en-US" dirty="0" err="1" smtClean="0"/>
              <a:t>COding</a:t>
            </a:r>
            <a:r>
              <a:rPr lang="en-US" dirty="0" smtClean="0"/>
              <a:t> possible behaviors. (3) Detecting an intrusion real-time, as the user is typing commands, is very difficult because the order of commands can vary a lot. In many cases it is enough to recognize that the distribution of commands over the entire login session, or even the entire day, differs from the usual.</a:t>
            </a:r>
          </a:p>
          <a:p>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9</a:t>
            </a:fld>
            <a:endParaRPr lang="en-US"/>
          </a:p>
        </p:txBody>
      </p:sp>
    </p:spTree>
    <p:extLst>
      <p:ext uri="{BB962C8B-B14F-4D97-AF65-F5344CB8AC3E}">
        <p14:creationId xmlns:p14="http://schemas.microsoft.com/office/powerpoint/2010/main" val="46707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a:t>
            </a:r>
            <a:r>
              <a:rPr lang="en-US" dirty="0" smtClean="0"/>
              <a:t>2</a:t>
            </a:r>
          </a:p>
          <a:p>
            <a:r>
              <a:rPr lang="en-US" sz="1200" b="0" i="0" u="none" strike="noStrike" kern="1200" baseline="0" dirty="0" smtClean="0">
                <a:solidFill>
                  <a:schemeClr val="tx1"/>
                </a:solidFill>
                <a:latin typeface="+mn-lt"/>
                <a:ea typeface="+mn-ea"/>
                <a:cs typeface="+mn-cs"/>
              </a:rPr>
              <a:t>Off-line IDSs are run periodically and they detect intrusions after-the-fact based on system logs. On-line systems are designed to detect intrusions while they are happening, thereby allowing for quicker </a:t>
            </a:r>
            <a:r>
              <a:rPr lang="en-US" sz="1200" b="0" i="0" u="none" strike="noStrike" kern="1200" baseline="0" dirty="0" err="1" smtClean="0">
                <a:solidFill>
                  <a:schemeClr val="tx1"/>
                </a:solidFill>
                <a:latin typeface="+mn-lt"/>
                <a:ea typeface="+mn-ea"/>
                <a:cs typeface="+mn-cs"/>
              </a:rPr>
              <a:t>intervention.On</a:t>
            </a:r>
            <a:r>
              <a:rPr lang="en-US" sz="1200" b="0" i="0" u="none" strike="noStrike" kern="1200" baseline="0" dirty="0" smtClean="0">
                <a:solidFill>
                  <a:schemeClr val="tx1"/>
                </a:solidFill>
                <a:latin typeface="+mn-lt"/>
                <a:ea typeface="+mn-ea"/>
                <a:cs typeface="+mn-cs"/>
              </a:rPr>
              <a:t>-line IDSs are computationally very expensive because they require continuous monitoring. Decisions need to be made quickly with less data and therefore they are not as reliable.</a:t>
            </a:r>
            <a:endParaRPr lang="en-US" dirty="0" smtClean="0"/>
          </a:p>
          <a:p>
            <a:endParaRPr lang="en-US" dirty="0"/>
          </a:p>
          <a:p>
            <a:r>
              <a:rPr lang="en-US" dirty="0"/>
              <a:t>IDSs also differ in whether they are on-line or off-line. Off-line IDSs are run periodically and they detect intrusions after-the-fact based on system logs. On-line systems are designed to detect intrusions while they are happening, thereby allowing for quicker intervention. On-line IDSs are computationally very expensive because they require continuous monitoring. Decisions need to be made quickly with less data and therefore they are not as reliable.</a:t>
            </a:r>
          </a:p>
          <a:p>
            <a:r>
              <a:rPr lang="en-US" dirty="0"/>
              <a:t>Several IDSs that employ neural networks for on-line intrusion detection have been </a:t>
            </a:r>
            <a:r>
              <a:rPr lang="en-US" dirty="0" smtClean="0"/>
              <a:t>proposed </a:t>
            </a:r>
            <a:r>
              <a:rPr lang="en-US" dirty="0"/>
              <a:t>(Debar et al. 1992; Fox et al. 1990). These systems learn to predict the next </a:t>
            </a:r>
            <a:r>
              <a:rPr lang="en-US" dirty="0" smtClean="0"/>
              <a:t>command </a:t>
            </a:r>
            <a:r>
              <a:rPr lang="en-US" dirty="0"/>
              <a:t>based on a sequence of previous commands by a specific user. Through a </a:t>
            </a:r>
            <a:r>
              <a:rPr lang="en-US" dirty="0" smtClean="0"/>
              <a:t>shifting window</a:t>
            </a:r>
            <a:r>
              <a:rPr lang="en-US" dirty="0"/>
              <a:t>, the network receives the w most recent commands as its input. The network </a:t>
            </a:r>
            <a:r>
              <a:rPr lang="en-US" dirty="0" smtClean="0"/>
              <a:t>is recurrent</a:t>
            </a:r>
            <a:r>
              <a:rPr lang="en-US" dirty="0"/>
              <a:t>, that is, part of the output is fed back as the input for the next step; thus, </a:t>
            </a:r>
            <a:r>
              <a:rPr lang="en-US" dirty="0" smtClean="0"/>
              <a:t>the network </a:t>
            </a:r>
            <a:r>
              <a:rPr lang="en-US" dirty="0"/>
              <a:t>is constantly observing the new trend and "forgets" old behavior over time. </a:t>
            </a:r>
            <a:r>
              <a:rPr lang="en-US" dirty="0" smtClean="0"/>
              <a:t>The size </a:t>
            </a:r>
            <a:r>
              <a:rPr lang="en-US" dirty="0"/>
              <a:t>of the window is an important parameter: If w is too small, there will be many </a:t>
            </a:r>
            <a:r>
              <a:rPr lang="en-US" dirty="0" smtClean="0"/>
              <a:t>false positives</a:t>
            </a:r>
            <a:r>
              <a:rPr lang="en-US" dirty="0"/>
              <a:t>; if it is too big, the network may not generalize well to novel sequences. The </a:t>
            </a:r>
            <a:r>
              <a:rPr lang="en-US" dirty="0" smtClean="0"/>
              <a:t>most recent </a:t>
            </a:r>
            <a:r>
              <a:rPr lang="en-US" dirty="0"/>
              <a:t>of such systems (Debar et al. 1992) can predict the next command correctly </a:t>
            </a:r>
            <a:r>
              <a:rPr lang="en-US" dirty="0" smtClean="0"/>
              <a:t>around 80</a:t>
            </a:r>
            <a:r>
              <a:rPr lang="en-US" dirty="0"/>
              <a:t>% of the time, and accept a command as predictable (among the three most likely </a:t>
            </a:r>
            <a:r>
              <a:rPr lang="en-US" dirty="0" smtClean="0"/>
              <a:t>next commands</a:t>
            </a:r>
            <a:r>
              <a:rPr lang="en-US" dirty="0"/>
              <a:t>) 90% of the </a:t>
            </a:r>
            <a:r>
              <a:rPr lang="en-US" dirty="0" smtClean="0"/>
              <a:t>time. One </a:t>
            </a:r>
            <a:r>
              <a:rPr lang="en-US" dirty="0"/>
              <a:t>problem with the on-line approach is that most of the effort goes into predicting </a:t>
            </a:r>
            <a:r>
              <a:rPr lang="en-US" dirty="0" smtClean="0"/>
              <a:t>the order </a:t>
            </a:r>
            <a:r>
              <a:rPr lang="en-US" dirty="0"/>
              <a:t>of commands. In many cases, the order does not matter much, but the distribution </a:t>
            </a:r>
            <a:r>
              <a:rPr lang="en-US" dirty="0" smtClean="0"/>
              <a:t>of commands </a:t>
            </a:r>
            <a:r>
              <a:rPr lang="en-US" dirty="0"/>
              <a:t>that are used is revealing. A possibly effective approach could therefore be </a:t>
            </a:r>
            <a:r>
              <a:rPr lang="en-US" dirty="0" smtClean="0"/>
              <a:t>to collect </a:t>
            </a:r>
            <a:r>
              <a:rPr lang="en-US" dirty="0"/>
              <a:t>statistics about the users' command usage over a period of time, such as a day, </a:t>
            </a:r>
            <a:r>
              <a:rPr lang="en-US" dirty="0" smtClean="0"/>
              <a:t>and try </a:t>
            </a:r>
            <a:r>
              <a:rPr lang="en-US" dirty="0"/>
              <a:t>to recognize the distribution of commands as legitimate or anomalous off-line. This </a:t>
            </a:r>
            <a:r>
              <a:rPr lang="en-US" dirty="0" smtClean="0"/>
              <a:t>is the </a:t>
            </a:r>
            <a:r>
              <a:rPr lang="en-US" dirty="0"/>
              <a:t>idea behind the NNID system.</a:t>
            </a:r>
          </a:p>
        </p:txBody>
      </p:sp>
      <p:sp>
        <p:nvSpPr>
          <p:cNvPr id="4" name="Slide Number Placeholder 3"/>
          <p:cNvSpPr>
            <a:spLocks noGrp="1"/>
          </p:cNvSpPr>
          <p:nvPr>
            <p:ph type="sldNum" sz="quarter" idx="10"/>
          </p:nvPr>
        </p:nvSpPr>
        <p:spPr/>
        <p:txBody>
          <a:bodyPr/>
          <a:lstStyle/>
          <a:p>
            <a:fld id="{2FD5E305-D6F4-4229-A51F-5E2F9FE2C486}" type="slidenum">
              <a:rPr lang="en-US" smtClean="0"/>
              <a:t>10</a:t>
            </a:fld>
            <a:endParaRPr lang="en-US"/>
          </a:p>
        </p:txBody>
      </p:sp>
    </p:spTree>
    <p:extLst>
      <p:ext uri="{BB962C8B-B14F-4D97-AF65-F5344CB8AC3E}">
        <p14:creationId xmlns:p14="http://schemas.microsoft.com/office/powerpoint/2010/main" val="1951558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9-Self-organizing maps (SOMs) :They are non-supervised methods of classification in which classes are discovered automatically. They are based on competitive learning. They are a visual method</a:t>
            </a:r>
          </a:p>
          <a:p>
            <a:r>
              <a:rPr lang="en-US" dirty="0"/>
              <a:t>created by </a:t>
            </a:r>
            <a:r>
              <a:rPr lang="en-US" dirty="0" err="1"/>
              <a:t>Kohonen</a:t>
            </a:r>
            <a:r>
              <a:rPr lang="en-US" dirty="0"/>
              <a:t> which allow to reduce the size of the input vector. As a result, it produces two cards of one or two sizes representing inputs. It is a scheme for extracting knowledge.</a:t>
            </a:r>
          </a:p>
          <a:p>
            <a:r>
              <a:rPr lang="en-US" dirty="0"/>
              <a:t> Back propagation networks (BPN) :The algorithm of back propagation of mistakes is one of the methods which contributed to the development of neural networks. A back propagation of mistakes network is made of one input layer, one or two hidden layers and one output layer. The BPN can be used for classifying events such as attacks or normal traffic. One of their advantages is their generalization capacity and their natural ability of giving good approximations [6]. They are essentially used in prediction tasks they and facilitates supervised learning.</a:t>
            </a:r>
          </a:p>
          <a:p>
            <a:r>
              <a:rPr lang="en-US" dirty="0"/>
              <a:t>Radial Basic Function (RBF) </a:t>
            </a:r>
            <a:r>
              <a:rPr lang="en-US" dirty="0" err="1"/>
              <a:t>network:RBF</a:t>
            </a:r>
            <a:r>
              <a:rPr lang="en-US" dirty="0"/>
              <a:t> and MLPs are non-linear back propagation networks. They also give good approximations. The key difference between the two models is that a RBF model has one single hidden layer whereas the multi-layer perceptron has at least one hidden layer. The hidden layer’s function of a RBF network is a non-linear function and its output is linear whereas the output of the </a:t>
            </a:r>
            <a:r>
              <a:rPr lang="en-US" dirty="0" smtClean="0"/>
              <a:t>multi-layer </a:t>
            </a:r>
            <a:r>
              <a:rPr lang="en-US" dirty="0"/>
              <a:t>perceptron is non-linear</a:t>
            </a:r>
            <a:r>
              <a:rPr lang="en-US" dirty="0" smtClean="0"/>
              <a:t>.</a:t>
            </a:r>
          </a:p>
          <a:p>
            <a:r>
              <a:rPr lang="fa-IR" sz="1200" b="0" i="0" kern="1200" dirty="0" smtClean="0">
                <a:solidFill>
                  <a:schemeClr val="tx1"/>
                </a:solidFill>
                <a:effectLst/>
                <a:latin typeface="+mn-lt"/>
                <a:ea typeface="+mn-ea"/>
                <a:cs typeface="+mn-cs"/>
              </a:rPr>
              <a:t>اگر یادگیری بر روی داده‌های بدون برچسب و برای یافتن الگوهای پنهان در این داده‌ها انجام شود، یادگیری بدون نظارت خواهد بود.</a:t>
            </a:r>
            <a:endParaRPr lang="en-US" sz="1200" b="0" i="0" kern="1200" dirty="0" smtClean="0">
              <a:solidFill>
                <a:schemeClr val="tx1"/>
              </a:solidFill>
              <a:effectLst/>
              <a:latin typeface="+mn-lt"/>
              <a:ea typeface="+mn-ea"/>
              <a:cs typeface="+mn-cs"/>
            </a:endParaRPr>
          </a:p>
          <a:p>
            <a:r>
              <a:rPr lang="fa-IR" sz="1200" b="0" i="0" kern="1200" dirty="0" smtClean="0">
                <a:solidFill>
                  <a:schemeClr val="tx1"/>
                </a:solidFill>
                <a:effectLst/>
                <a:latin typeface="+mn-lt"/>
                <a:ea typeface="+mn-ea"/>
                <a:cs typeface="+mn-cs"/>
              </a:rPr>
              <a:t>ک مجموعه از مثال‌های یادگیری وجود دارد بازای هر ورودی، مقدار خروجی یا تابع مربوطه نیز مشخص است. هدف سیستم </a:t>
            </a:r>
            <a:r>
              <a:rPr lang="fa-IR" sz="1200" b="0" i="0" u="none" strike="noStrike" kern="1200" dirty="0" smtClean="0">
                <a:solidFill>
                  <a:schemeClr val="tx1"/>
                </a:solidFill>
                <a:effectLst/>
                <a:latin typeface="+mn-lt"/>
                <a:ea typeface="+mn-ea"/>
                <a:cs typeface="+mn-cs"/>
                <a:hlinkClick r:id="rId3" tooltip="یادگیری ماشینی"/>
              </a:rPr>
              <a:t>یادگیر</a:t>
            </a:r>
            <a:r>
              <a:rPr lang="fa-IR" sz="1200" b="0" i="0" kern="1200" dirty="0" smtClean="0">
                <a:solidFill>
                  <a:schemeClr val="tx1"/>
                </a:solidFill>
                <a:effectLst/>
                <a:latin typeface="+mn-lt"/>
                <a:ea typeface="+mn-ea"/>
                <a:cs typeface="+mn-cs"/>
              </a:rPr>
              <a:t> بدست آوردن فرضیه‌ای است که تابع یا رابطه بین ورودی یا خروجی را حدس بزند به این روش </a:t>
            </a:r>
            <a:r>
              <a:rPr lang="fa-IR" sz="1200" b="1" i="0" kern="1200" dirty="0" smtClean="0">
                <a:solidFill>
                  <a:schemeClr val="tx1"/>
                </a:solidFill>
                <a:effectLst/>
                <a:latin typeface="+mn-lt"/>
                <a:ea typeface="+mn-ea"/>
                <a:cs typeface="+mn-cs"/>
              </a:rPr>
              <a:t>یادگیری با نظارت</a:t>
            </a:r>
            <a:r>
              <a:rPr lang="fa-IR" sz="1200" b="0" i="0" kern="1200" dirty="0" smtClean="0">
                <a:solidFill>
                  <a:schemeClr val="tx1"/>
                </a:solidFill>
                <a:effectLst/>
                <a:latin typeface="+mn-lt"/>
                <a:ea typeface="+mn-ea"/>
                <a:cs typeface="+mn-cs"/>
              </a:rPr>
              <a:t> گفته می‌شود.</a:t>
            </a:r>
            <a:endParaRPr lang="en-US" sz="1200" b="0" i="0" kern="1200" dirty="0" smtClean="0">
              <a:solidFill>
                <a:schemeClr val="tx1"/>
              </a:solidFill>
              <a:effectLst/>
              <a:latin typeface="+mn-lt"/>
              <a:ea typeface="+mn-ea"/>
              <a:cs typeface="+mn-cs"/>
            </a:endParaRPr>
          </a:p>
          <a:p>
            <a:r>
              <a:rPr lang="fa-IR" sz="1200" b="0" i="0" kern="1200" dirty="0" smtClean="0">
                <a:solidFill>
                  <a:schemeClr val="tx1"/>
                </a:solidFill>
                <a:effectLst/>
                <a:latin typeface="+mn-lt"/>
                <a:ea typeface="+mn-ea"/>
                <a:cs typeface="+mn-cs"/>
              </a:rPr>
              <a:t> اصطلاحاً می‌گویند تمام </a:t>
            </a:r>
            <a:r>
              <a:rPr lang="fa-IR" sz="1200" b="0" i="0" u="none" strike="noStrike" kern="1200" dirty="0" smtClean="0">
                <a:solidFill>
                  <a:schemeClr val="tx1"/>
                </a:solidFill>
                <a:effectLst/>
                <a:latin typeface="+mn-lt"/>
                <a:ea typeface="+mn-ea"/>
                <a:cs typeface="+mn-cs"/>
                <a:hlinkClick r:id="rId4" tooltip="داده ها"/>
              </a:rPr>
              <a:t>داده ها</a:t>
            </a:r>
            <a:r>
              <a:rPr lang="fa-IR" sz="1200" b="0" i="0" kern="1200" dirty="0" smtClean="0">
                <a:solidFill>
                  <a:schemeClr val="tx1"/>
                </a:solidFill>
                <a:effectLst/>
                <a:latin typeface="+mn-lt"/>
                <a:ea typeface="+mn-ea"/>
                <a:cs typeface="+mn-cs"/>
              </a:rPr>
              <a:t> تگ گذاری شده هستند.</a:t>
            </a:r>
            <a:endParaRPr lang="en-US" dirty="0"/>
          </a:p>
        </p:txBody>
      </p:sp>
      <p:sp>
        <p:nvSpPr>
          <p:cNvPr id="4" name="Slide Number Placeholder 3"/>
          <p:cNvSpPr>
            <a:spLocks noGrp="1"/>
          </p:cNvSpPr>
          <p:nvPr>
            <p:ph type="sldNum" sz="quarter" idx="5"/>
          </p:nvPr>
        </p:nvSpPr>
        <p:spPr/>
        <p:txBody>
          <a:bodyPr/>
          <a:lstStyle/>
          <a:p>
            <a:fld id="{2FD5E305-D6F4-4229-A51F-5E2F9FE2C486}" type="slidenum">
              <a:rPr lang="en-US" smtClean="0"/>
              <a:t>11</a:t>
            </a:fld>
            <a:endParaRPr lang="en-US"/>
          </a:p>
        </p:txBody>
      </p:sp>
    </p:spTree>
    <p:extLst>
      <p:ext uri="{BB962C8B-B14F-4D97-AF65-F5344CB8AC3E}">
        <p14:creationId xmlns:p14="http://schemas.microsoft.com/office/powerpoint/2010/main" val="1749232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MLP was trained to identify users’</a:t>
            </a:r>
          </a:p>
          <a:p>
            <a:r>
              <a:rPr lang="en-US" sz="1200" b="0" i="0" u="none" strike="noStrike" kern="1200" baseline="0" dirty="0" smtClean="0">
                <a:solidFill>
                  <a:schemeClr val="tx1"/>
                </a:solidFill>
                <a:latin typeface="+mn-lt"/>
                <a:ea typeface="+mn-ea"/>
                <a:cs typeface="+mn-cs"/>
              </a:rPr>
              <a:t>profile and at the end of each log session, the MLP</a:t>
            </a:r>
          </a:p>
          <a:p>
            <a:r>
              <a:rPr lang="en-US" sz="1200" b="0" i="0" u="none" strike="noStrike" kern="1200" baseline="0" dirty="0" smtClean="0">
                <a:solidFill>
                  <a:schemeClr val="tx1"/>
                </a:solidFill>
                <a:latin typeface="+mn-lt"/>
                <a:ea typeface="+mn-ea"/>
                <a:cs typeface="+mn-cs"/>
              </a:rPr>
              <a:t>evaluated the users’ commands for possible intrusions (offline).</a:t>
            </a:r>
          </a:p>
          <a:p>
            <a:r>
              <a:rPr lang="en-US" sz="1200" b="0" i="0" u="none" strike="noStrike" kern="1200" baseline="0" dirty="0" smtClean="0">
                <a:solidFill>
                  <a:schemeClr val="tx1"/>
                </a:solidFill>
                <a:latin typeface="+mn-lt"/>
                <a:ea typeface="+mn-ea"/>
                <a:cs typeface="+mn-cs"/>
              </a:rPr>
              <a:t>The authors described their research in a small</a:t>
            </a:r>
          </a:p>
          <a:p>
            <a:r>
              <a:rPr lang="en-US" sz="1200" b="0" i="0" u="none" strike="noStrike" kern="1200" baseline="0" dirty="0" smtClean="0">
                <a:solidFill>
                  <a:schemeClr val="tx1"/>
                </a:solidFill>
                <a:latin typeface="+mn-lt"/>
                <a:ea typeface="+mn-ea"/>
                <a:cs typeface="+mn-cs"/>
              </a:rPr>
              <a:t>computer network with 10 users. Each feature vector</a:t>
            </a:r>
          </a:p>
          <a:p>
            <a:r>
              <a:rPr lang="en-US" sz="1200" b="0" i="0" u="none" strike="noStrike" kern="1200" baseline="0" dirty="0" smtClean="0">
                <a:solidFill>
                  <a:schemeClr val="tx1"/>
                </a:solidFill>
                <a:latin typeface="+mn-lt"/>
                <a:ea typeface="+mn-ea"/>
                <a:cs typeface="+mn-cs"/>
              </a:rPr>
              <a:t>described the connections of a single user during a whole</a:t>
            </a:r>
          </a:p>
          <a:p>
            <a:r>
              <a:rPr lang="en-US" sz="1200" b="0" i="0" u="none" strike="noStrike" kern="1200" baseline="0" dirty="0" smtClean="0">
                <a:solidFill>
                  <a:schemeClr val="tx1"/>
                </a:solidFill>
                <a:latin typeface="+mn-lt"/>
                <a:ea typeface="+mn-ea"/>
                <a:cs typeface="+mn-cs"/>
              </a:rPr>
              <a:t>day. 100 most important commands are used to describe a</a:t>
            </a:r>
          </a:p>
          <a:p>
            <a:r>
              <a:rPr lang="en-US" sz="1200" b="0" i="0" u="none" strike="noStrike" kern="1200" baseline="0" dirty="0" smtClean="0">
                <a:solidFill>
                  <a:schemeClr val="tx1"/>
                </a:solidFill>
                <a:latin typeface="+mn-lt"/>
                <a:ea typeface="+mn-ea"/>
                <a:cs typeface="+mn-cs"/>
              </a:rPr>
              <a:t>user’s behavior. They used a 3 layer MLP (2 hidden</a:t>
            </a:r>
          </a:p>
          <a:p>
            <a:r>
              <a:rPr lang="en-US" sz="1200" b="0" i="0" u="none" strike="noStrike" kern="1200" baseline="0" dirty="0" smtClean="0">
                <a:solidFill>
                  <a:schemeClr val="tx1"/>
                </a:solidFill>
                <a:latin typeface="+mn-lt"/>
                <a:ea typeface="+mn-ea"/>
                <a:cs typeface="+mn-cs"/>
              </a:rPr>
              <a:t>layers). The MLP identified the user correctly in 22 cases</a:t>
            </a:r>
          </a:p>
          <a:p>
            <a:r>
              <a:rPr lang="en-US" sz="1200" b="0" i="0" u="none" strike="noStrike" kern="1200" baseline="0" dirty="0" smtClean="0">
                <a:solidFill>
                  <a:schemeClr val="tx1"/>
                </a:solidFill>
                <a:latin typeface="+mn-lt"/>
                <a:ea typeface="+mn-ea"/>
                <a:cs typeface="+mn-cs"/>
              </a:rPr>
              <a:t>out of 24.</a:t>
            </a:r>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15</a:t>
            </a:fld>
            <a:endParaRPr lang="en-US"/>
          </a:p>
        </p:txBody>
      </p:sp>
    </p:spTree>
    <p:extLst>
      <p:ext uri="{BB962C8B-B14F-4D97-AF65-F5344CB8AC3E}">
        <p14:creationId xmlns:p14="http://schemas.microsoft.com/office/powerpoint/2010/main" val="212760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When the neural network is</a:t>
            </a:r>
          </a:p>
          <a:p>
            <a:r>
              <a:rPr lang="en-US" sz="1200" b="0" i="0" u="none" strike="noStrike" kern="1200" baseline="0" dirty="0" smtClean="0">
                <a:solidFill>
                  <a:schemeClr val="tx1"/>
                </a:solidFill>
                <a:latin typeface="+mn-lt"/>
                <a:ea typeface="+mn-ea"/>
                <a:cs typeface="+mn-cs"/>
              </a:rPr>
              <a:t>used, it identifies the input pattern and tries to output the</a:t>
            </a:r>
          </a:p>
          <a:p>
            <a:r>
              <a:rPr lang="en-US" sz="1200" b="0" i="0" u="none" strike="noStrike" kern="1200" baseline="0" dirty="0" smtClean="0">
                <a:solidFill>
                  <a:schemeClr val="tx1"/>
                </a:solidFill>
                <a:latin typeface="+mn-lt"/>
                <a:ea typeface="+mn-ea"/>
                <a:cs typeface="+mn-cs"/>
              </a:rPr>
              <a:t>corresponding class. When a connection record that has no</a:t>
            </a:r>
          </a:p>
          <a:p>
            <a:r>
              <a:rPr lang="en-US" sz="1200" b="0" i="0" u="none" strike="noStrike" kern="1200" baseline="0" dirty="0" smtClean="0">
                <a:solidFill>
                  <a:schemeClr val="tx1"/>
                </a:solidFill>
                <a:latin typeface="+mn-lt"/>
                <a:ea typeface="+mn-ea"/>
                <a:cs typeface="+mn-cs"/>
              </a:rPr>
              <a:t>output associated with it is given as an input, the neural</a:t>
            </a:r>
          </a:p>
          <a:p>
            <a:r>
              <a:rPr lang="en-US" sz="1200" b="0" i="0" u="none" strike="noStrike" kern="1200" baseline="0" dirty="0" smtClean="0">
                <a:solidFill>
                  <a:schemeClr val="tx1"/>
                </a:solidFill>
                <a:latin typeface="+mn-lt"/>
                <a:ea typeface="+mn-ea"/>
                <a:cs typeface="+mn-cs"/>
              </a:rPr>
              <a:t>network gives the output that corresponds to a taught input</a:t>
            </a:r>
          </a:p>
          <a:p>
            <a:r>
              <a:rPr lang="en-US" sz="1200" b="0" i="0" u="none" strike="noStrike" kern="1200" baseline="0" dirty="0" smtClean="0">
                <a:solidFill>
                  <a:schemeClr val="tx1"/>
                </a:solidFill>
                <a:latin typeface="+mn-lt"/>
                <a:ea typeface="+mn-ea"/>
                <a:cs typeface="+mn-cs"/>
              </a:rPr>
              <a:t>pattern that is least different from the given pattern [6].</a:t>
            </a:r>
          </a:p>
          <a:p>
            <a:r>
              <a:rPr lang="en-US" sz="1200" b="0" i="0" u="none" strike="noStrike" kern="1200" baseline="0" dirty="0" smtClean="0">
                <a:solidFill>
                  <a:schemeClr val="tx1"/>
                </a:solidFill>
                <a:latin typeface="+mn-lt"/>
                <a:ea typeface="+mn-ea"/>
                <a:cs typeface="+mn-cs"/>
              </a:rPr>
              <a:t>The most commonly reported application of neural</a:t>
            </a:r>
          </a:p>
          <a:p>
            <a:r>
              <a:rPr lang="en-US" sz="1200" b="0" i="0" u="none" strike="noStrike" kern="1200" baseline="0" dirty="0" smtClean="0">
                <a:solidFill>
                  <a:schemeClr val="tx1"/>
                </a:solidFill>
                <a:latin typeface="+mn-lt"/>
                <a:ea typeface="+mn-ea"/>
                <a:cs typeface="+mn-cs"/>
              </a:rPr>
              <a:t>networks in IDSs is to train the neural net on a sequence of</a:t>
            </a:r>
          </a:p>
          <a:p>
            <a:r>
              <a:rPr lang="en-US" sz="1200" b="0" i="0" u="none" strike="noStrike" kern="1200" baseline="0" dirty="0" smtClean="0">
                <a:solidFill>
                  <a:schemeClr val="tx1"/>
                </a:solidFill>
                <a:latin typeface="+mn-lt"/>
                <a:ea typeface="+mn-ea"/>
                <a:cs typeface="+mn-cs"/>
              </a:rPr>
              <a:t>information units, each of which may be an audit record or</a:t>
            </a:r>
          </a:p>
          <a:p>
            <a:r>
              <a:rPr lang="en-US" sz="1200" b="0" i="0" u="none" strike="noStrike" kern="1200" baseline="0" dirty="0" smtClean="0">
                <a:solidFill>
                  <a:schemeClr val="tx1"/>
                </a:solidFill>
                <a:latin typeface="+mn-lt"/>
                <a:ea typeface="+mn-ea"/>
                <a:cs typeface="+mn-cs"/>
              </a:rPr>
              <a:t>a sequence of commands. The input to the net consists of</a:t>
            </a:r>
          </a:p>
          <a:p>
            <a:r>
              <a:rPr lang="en-US" sz="1200" b="0" i="0" u="none" strike="noStrike" kern="1200" baseline="0" dirty="0" smtClean="0">
                <a:solidFill>
                  <a:schemeClr val="tx1"/>
                </a:solidFill>
                <a:latin typeface="+mn-lt"/>
                <a:ea typeface="+mn-ea"/>
                <a:cs typeface="+mn-cs"/>
              </a:rPr>
              <a:t>the current command and the past </a:t>
            </a:r>
            <a:r>
              <a:rPr lang="en-US" sz="1200" b="0" i="1" u="none" strike="noStrike" kern="1200" baseline="0" dirty="0" smtClean="0">
                <a:solidFill>
                  <a:schemeClr val="tx1"/>
                </a:solidFill>
                <a:latin typeface="+mn-lt"/>
                <a:ea typeface="+mn-ea"/>
                <a:cs typeface="+mn-cs"/>
              </a:rPr>
              <a:t>w </a:t>
            </a:r>
            <a:r>
              <a:rPr lang="en-US" sz="1200" b="0" i="0" u="none" strike="noStrike" kern="1200" baseline="0" dirty="0" smtClean="0">
                <a:solidFill>
                  <a:schemeClr val="tx1"/>
                </a:solidFill>
                <a:latin typeface="+mn-lt"/>
                <a:ea typeface="+mn-ea"/>
                <a:cs typeface="+mn-cs"/>
              </a:rPr>
              <a:t>commands (</a:t>
            </a:r>
            <a:r>
              <a:rPr lang="en-US" sz="1200" b="0" i="1" u="none" strike="noStrike" kern="1200" baseline="0" dirty="0" smtClean="0">
                <a:solidFill>
                  <a:schemeClr val="tx1"/>
                </a:solidFill>
                <a:latin typeface="+mn-lt"/>
                <a:ea typeface="+mn-ea"/>
                <a:cs typeface="+mn-cs"/>
              </a:rPr>
              <a:t>w </a:t>
            </a:r>
            <a:r>
              <a:rPr lang="en-US" sz="1200" b="0" i="0" u="none" strike="noStrike" kern="1200" baseline="0" dirty="0" smtClean="0">
                <a:solidFill>
                  <a:schemeClr val="tx1"/>
                </a:solidFill>
                <a:latin typeface="+mn-lt"/>
                <a:ea typeface="+mn-ea"/>
                <a:cs typeface="+mn-cs"/>
              </a:rPr>
              <a:t>is the</a:t>
            </a:r>
          </a:p>
          <a:p>
            <a:r>
              <a:rPr lang="en-US" sz="1200" b="0" i="0" u="none" strike="noStrike" kern="1200" baseline="0" dirty="0" smtClean="0">
                <a:solidFill>
                  <a:schemeClr val="tx1"/>
                </a:solidFill>
                <a:latin typeface="+mn-lt"/>
                <a:ea typeface="+mn-ea"/>
                <a:cs typeface="+mn-cs"/>
              </a:rPr>
              <a:t>size of window of commands under examination). Once the</a:t>
            </a:r>
          </a:p>
          <a:p>
            <a:r>
              <a:rPr lang="en-US" sz="1200" b="0" i="0" u="none" strike="noStrike" kern="1200" baseline="0" dirty="0" smtClean="0">
                <a:solidFill>
                  <a:schemeClr val="tx1"/>
                </a:solidFill>
                <a:latin typeface="+mn-lt"/>
                <a:ea typeface="+mn-ea"/>
                <a:cs typeface="+mn-cs"/>
              </a:rPr>
              <a:t>net is trained on a set of representative command sequences</a:t>
            </a:r>
          </a:p>
          <a:p>
            <a:r>
              <a:rPr lang="en-US" sz="1200" b="0" i="0" u="none" strike="noStrike" kern="1200" baseline="0" dirty="0" smtClean="0">
                <a:solidFill>
                  <a:schemeClr val="tx1"/>
                </a:solidFill>
                <a:latin typeface="+mn-lt"/>
                <a:ea typeface="+mn-ea"/>
                <a:cs typeface="+mn-cs"/>
              </a:rPr>
              <a:t>of a user, it constitutes (learns) the profile of the user and</a:t>
            </a:r>
          </a:p>
          <a:p>
            <a:r>
              <a:rPr lang="en-US" sz="1200" b="0" i="0" u="none" strike="noStrike" kern="1200" baseline="0" dirty="0" smtClean="0">
                <a:solidFill>
                  <a:schemeClr val="tx1"/>
                </a:solidFill>
                <a:latin typeface="+mn-lt"/>
                <a:ea typeface="+mn-ea"/>
                <a:cs typeface="+mn-cs"/>
              </a:rPr>
              <a:t>when put in action, it can discover the variance of the user</a:t>
            </a:r>
          </a:p>
          <a:p>
            <a:r>
              <a:rPr lang="en-US" sz="1200" b="0" i="0" u="none" strike="noStrike" kern="1200" baseline="0" dirty="0" smtClean="0">
                <a:solidFill>
                  <a:schemeClr val="tx1"/>
                </a:solidFill>
                <a:latin typeface="+mn-lt"/>
                <a:ea typeface="+mn-ea"/>
                <a:cs typeface="+mn-cs"/>
              </a:rPr>
              <a:t>from its profile [4], [6]. Usually recurrent neural networks</a:t>
            </a:r>
          </a:p>
          <a:p>
            <a:r>
              <a:rPr lang="en-US" sz="1200" b="0" i="0" u="none" strike="noStrike" kern="1200" baseline="0" dirty="0" smtClean="0">
                <a:solidFill>
                  <a:schemeClr val="tx1"/>
                </a:solidFill>
                <a:latin typeface="+mn-lt"/>
                <a:ea typeface="+mn-ea"/>
                <a:cs typeface="+mn-cs"/>
              </a:rPr>
              <a:t>are used for this purpose.</a:t>
            </a:r>
            <a:endParaRPr lang="en-US" dirty="0"/>
          </a:p>
        </p:txBody>
      </p:sp>
      <p:sp>
        <p:nvSpPr>
          <p:cNvPr id="4" name="Slide Number Placeholder 3"/>
          <p:cNvSpPr>
            <a:spLocks noGrp="1"/>
          </p:cNvSpPr>
          <p:nvPr>
            <p:ph type="sldNum" sz="quarter" idx="10"/>
          </p:nvPr>
        </p:nvSpPr>
        <p:spPr/>
        <p:txBody>
          <a:bodyPr/>
          <a:lstStyle/>
          <a:p>
            <a:fld id="{2FD5E305-D6F4-4229-A51F-5E2F9FE2C486}" type="slidenum">
              <a:rPr lang="en-US" smtClean="0"/>
              <a:t>16</a:t>
            </a:fld>
            <a:endParaRPr lang="en-US"/>
          </a:p>
        </p:txBody>
      </p:sp>
    </p:spTree>
    <p:extLst>
      <p:ext uri="{BB962C8B-B14F-4D97-AF65-F5344CB8AC3E}">
        <p14:creationId xmlns:p14="http://schemas.microsoft.com/office/powerpoint/2010/main" val="85035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21281" y="3932904"/>
            <a:ext cx="10731623" cy="2182761"/>
          </a:xfrm>
          <a:noFill/>
          <a:effectLst>
            <a:outerShdw blurRad="50800" dist="38100" dir="2700000" algn="tl" rotWithShape="0">
              <a:prstClr val="black">
                <a:alpha val="40000"/>
              </a:prstClr>
            </a:outerShdw>
          </a:effectLst>
        </p:spPr>
        <p:txBody>
          <a:bodyPr>
            <a:normAutofit/>
          </a:bodyPr>
          <a:lstStyle>
            <a:lvl1pPr algn="r">
              <a:defRPr sz="4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890112" y="2664554"/>
            <a:ext cx="10633977" cy="91438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25289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5446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0665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84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212297258"/>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953300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508567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4556605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99A1FC-470F-42C9-8F8A-4B30B2F6D214}"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950381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99A1FC-470F-42C9-8F8A-4B30B2F6D214}"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470307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5399A1FC-470F-42C9-8F8A-4B30B2F6D214}"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319356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8284" y="259784"/>
            <a:ext cx="10994760" cy="1018035"/>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69124" y="1700980"/>
            <a:ext cx="10994760" cy="4349496"/>
          </a:xfrm>
        </p:spPr>
        <p:txBody>
          <a:bodyPr/>
          <a:lstStyle>
            <a:lvl1pPr algn="l">
              <a:defRPr sz="3733">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649359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832219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837226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284848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6468252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9614759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851215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416175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2537424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36148412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39868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67334" y="807519"/>
            <a:ext cx="8615065" cy="967132"/>
          </a:xfrm>
        </p:spPr>
        <p:txBody>
          <a:bodyPr>
            <a:normAutofit/>
          </a:bodyPr>
          <a:lstStyle>
            <a:lvl1pPr algn="l">
              <a:defRPr sz="48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967334" y="2025446"/>
            <a:ext cx="8615065" cy="4294709"/>
          </a:xfrm>
        </p:spPr>
        <p:txBody>
          <a:bodyPr/>
          <a:lstStyle>
            <a:lvl1pPr>
              <a:defRPr sz="373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540742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96641" y="256347"/>
            <a:ext cx="10408319" cy="1144921"/>
          </a:xfrm>
        </p:spPr>
        <p:txBody>
          <a:bodyPr/>
          <a:lstStyle/>
          <a:p>
            <a:r>
              <a:rPr lang="en-US"/>
              <a:t>Click to edit Master title style</a:t>
            </a:r>
          </a:p>
        </p:txBody>
      </p:sp>
      <p:sp>
        <p:nvSpPr>
          <p:cNvPr id="3" name="Text Placeholder 2"/>
          <p:cNvSpPr>
            <a:spLocks noGrp="1"/>
          </p:cNvSpPr>
          <p:nvPr>
            <p:ph type="body" sz="half" idx="1"/>
          </p:nvPr>
        </p:nvSpPr>
        <p:spPr>
          <a:xfrm>
            <a:off x="896641" y="1781467"/>
            <a:ext cx="5210880" cy="4475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291841" y="1781467"/>
            <a:ext cx="5210880" cy="4475990"/>
          </a:xfrm>
        </p:spPr>
        <p:txBody>
          <a:bodyPr/>
          <a:lstStyle/>
          <a:p>
            <a:endParaRPr lang="en-US"/>
          </a:p>
        </p:txBody>
      </p:sp>
    </p:spTree>
    <p:extLst>
      <p:ext uri="{BB962C8B-B14F-4D97-AF65-F5344CB8AC3E}">
        <p14:creationId xmlns:p14="http://schemas.microsoft.com/office/powerpoint/2010/main" val="4756698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2227" y="1800147"/>
            <a:ext cx="10994760" cy="1832460"/>
          </a:xfrm>
          <a:noFill/>
          <a:effectLst>
            <a:outerShdw blurRad="50800" dist="38100" dir="2700000" algn="tl" rotWithShape="0">
              <a:prstClr val="black">
                <a:alpha val="40000"/>
              </a:prstClr>
            </a:outerShdw>
          </a:effectLst>
        </p:spPr>
        <p:txBody>
          <a:bodyPr>
            <a:normAutofit/>
          </a:bodyPr>
          <a:lstStyle>
            <a:lvl1pPr algn="l">
              <a:defRPr sz="48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802226" y="3836214"/>
            <a:ext cx="11198367" cy="1832460"/>
          </a:xfrm>
        </p:spPr>
        <p:txBody>
          <a:bodyPr>
            <a:normAutofit/>
          </a:bodyPr>
          <a:lstStyle>
            <a:lvl1pPr marL="0" indent="0" algn="l">
              <a:buNone/>
              <a:defRPr sz="3733" b="0" i="0">
                <a:solidFill>
                  <a:srgbClr val="F2CD4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79676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98620" y="578507"/>
            <a:ext cx="10994760" cy="814428"/>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1" y="1800147"/>
            <a:ext cx="10994760" cy="4682951"/>
          </a:xfrm>
        </p:spPr>
        <p:txBody>
          <a:bodyPr/>
          <a:lstStyle>
            <a:lvl1pPr algn="l">
              <a:defRPr sz="3733">
                <a:solidFill>
                  <a:schemeClr val="bg2">
                    <a:lumMod val="10000"/>
                  </a:schemeClr>
                </a:solidFill>
              </a:defRPr>
            </a:lvl1pPr>
            <a:lvl2pPr algn="l">
              <a:defRPr>
                <a:solidFill>
                  <a:schemeClr val="bg2">
                    <a:lumMod val="10000"/>
                  </a:schemeClr>
                </a:solidFill>
              </a:defRPr>
            </a:lvl2pPr>
            <a:lvl3pPr algn="l">
              <a:defRPr>
                <a:solidFill>
                  <a:schemeClr val="bg2">
                    <a:lumMod val="10000"/>
                  </a:schemeClr>
                </a:solidFill>
              </a:defRPr>
            </a:lvl3pPr>
            <a:lvl4pPr algn="l">
              <a:defRPr>
                <a:solidFill>
                  <a:schemeClr val="bg2">
                    <a:lumMod val="10000"/>
                  </a:schemeClr>
                </a:solidFill>
              </a:defRPr>
            </a:lvl4pPr>
            <a:lvl5pPr algn="l">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345357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8620" y="578507"/>
            <a:ext cx="8347873" cy="763525"/>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98620" y="1392934"/>
            <a:ext cx="8347875" cy="4681415"/>
          </a:xfrm>
        </p:spPr>
        <p:txBody>
          <a:bodyPr/>
          <a:lstStyle>
            <a:lvl1pPr>
              <a:defRPr sz="3733">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7986928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17673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934305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0424" y="578507"/>
            <a:ext cx="10791153" cy="814427"/>
          </a:xfrm>
        </p:spPr>
        <p:txBody>
          <a:bodyPr>
            <a:normAutofit/>
          </a:bodyPr>
          <a:lstStyle>
            <a:lvl1pPr algn="l">
              <a:defRPr sz="4800" baseline="0">
                <a:solidFill>
                  <a:srgbClr val="F2CD44"/>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207359"/>
            <a:ext cx="5386917" cy="639763"/>
          </a:xfrm>
        </p:spPr>
        <p:txBody>
          <a:bodyPr anchor="b"/>
          <a:lstStyle>
            <a:lvl1pPr marL="0" indent="0" algn="ctr">
              <a:buNone/>
              <a:defRPr sz="3200" b="1">
                <a:solidFill>
                  <a:schemeClr val="bg2">
                    <a:lumMod val="1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837221"/>
            <a:ext cx="5386917" cy="3035059"/>
          </a:xfrm>
        </p:spPr>
        <p:txBody>
          <a:bodyPr/>
          <a:lstStyle>
            <a:lvl1pPr algn="ctr">
              <a:defRPr sz="3200">
                <a:solidFill>
                  <a:schemeClr val="bg2">
                    <a:lumMod val="10000"/>
                  </a:schemeClr>
                </a:solidFill>
              </a:defRPr>
            </a:lvl1pPr>
            <a:lvl2pPr algn="ctr">
              <a:defRPr sz="2667">
                <a:solidFill>
                  <a:schemeClr val="bg2">
                    <a:lumMod val="10000"/>
                  </a:schemeClr>
                </a:solidFill>
              </a:defRPr>
            </a:lvl2pPr>
            <a:lvl3pPr algn="ctr">
              <a:defRPr sz="2400">
                <a:solidFill>
                  <a:schemeClr val="bg2">
                    <a:lumMod val="10000"/>
                  </a:schemeClr>
                </a:solidFill>
              </a:defRPr>
            </a:lvl3pPr>
            <a:lvl4pPr algn="ctr">
              <a:defRPr sz="2133">
                <a:solidFill>
                  <a:schemeClr val="bg2">
                    <a:lumMod val="10000"/>
                  </a:schemeClr>
                </a:solidFill>
              </a:defRPr>
            </a:lvl4pPr>
            <a:lvl5pPr algn="ctr">
              <a:defRPr sz="2133">
                <a:solidFill>
                  <a:schemeClr val="bg2">
                    <a:lumMod val="10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207359"/>
            <a:ext cx="5389033" cy="639763"/>
          </a:xfrm>
        </p:spPr>
        <p:txBody>
          <a:bodyPr anchor="b"/>
          <a:lstStyle>
            <a:lvl1pPr marL="0" indent="0" algn="ctr">
              <a:buNone/>
              <a:defRPr sz="3200" b="1">
                <a:solidFill>
                  <a:schemeClr val="bg2">
                    <a:lumMod val="10000"/>
                  </a:schemeClr>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837221"/>
            <a:ext cx="5389033" cy="3035059"/>
          </a:xfrm>
        </p:spPr>
        <p:txBody>
          <a:bodyPr/>
          <a:lstStyle>
            <a:lvl1pPr algn="ctr">
              <a:defRPr sz="3200">
                <a:solidFill>
                  <a:schemeClr val="bg2">
                    <a:lumMod val="10000"/>
                  </a:schemeClr>
                </a:solidFill>
              </a:defRPr>
            </a:lvl1pPr>
            <a:lvl2pPr algn="ctr">
              <a:defRPr sz="2667">
                <a:solidFill>
                  <a:schemeClr val="bg2">
                    <a:lumMod val="10000"/>
                  </a:schemeClr>
                </a:solidFill>
              </a:defRPr>
            </a:lvl2pPr>
            <a:lvl3pPr algn="ctr">
              <a:defRPr sz="2400">
                <a:solidFill>
                  <a:schemeClr val="bg2">
                    <a:lumMod val="10000"/>
                  </a:schemeClr>
                </a:solidFill>
              </a:defRPr>
            </a:lvl3pPr>
            <a:lvl4pPr algn="ctr">
              <a:defRPr sz="2133">
                <a:solidFill>
                  <a:schemeClr val="bg2">
                    <a:lumMod val="10000"/>
                  </a:schemeClr>
                </a:solidFill>
              </a:defRPr>
            </a:lvl4pPr>
            <a:lvl5pPr algn="ctr">
              <a:defRPr sz="2133">
                <a:solidFill>
                  <a:schemeClr val="bg2">
                    <a:lumMod val="10000"/>
                  </a:schemeClr>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7116054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284688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4446663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54974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6730792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094239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809415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8701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70271" y="2379408"/>
            <a:ext cx="10972800" cy="2251584"/>
          </a:xfrm>
          <a:noFill/>
          <a:effectLst>
            <a:outerShdw blurRad="50800" dist="38100" dir="2700000" algn="tl" rotWithShape="0">
              <a:prstClr val="black">
                <a:alpha val="40000"/>
              </a:prstClr>
            </a:outerShdw>
          </a:effectLst>
        </p:spPr>
        <p:txBody>
          <a:bodyPr>
            <a:normAutofit/>
          </a:bodyPr>
          <a:lstStyle>
            <a:lvl1pPr algn="r">
              <a:defRPr sz="48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560437" y="4925957"/>
            <a:ext cx="10972800" cy="904568"/>
          </a:xfrm>
        </p:spPr>
        <p:txBody>
          <a:bodyPr>
            <a:normAutofit/>
          </a:bodyPr>
          <a:lstStyle>
            <a:lvl1pPr marL="0" indent="0" algn="r">
              <a:buNone/>
              <a:defRPr sz="3733" b="0" i="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549486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9263" y="299116"/>
            <a:ext cx="11012131" cy="1018035"/>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618285" y="1750141"/>
            <a:ext cx="10994760" cy="4621160"/>
          </a:xfrm>
        </p:spPr>
        <p:txBody>
          <a:bodyPr/>
          <a:lstStyle>
            <a:lvl1pPr algn="l">
              <a:defRPr sz="3733">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7096643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89475" y="542050"/>
            <a:ext cx="8378376" cy="967132"/>
          </a:xfrm>
        </p:spPr>
        <p:txBody>
          <a:bodyPr>
            <a:normAutofit/>
          </a:bodyPr>
          <a:lstStyle>
            <a:lvl1pPr algn="l">
              <a:defRPr sz="48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3185651" y="1691148"/>
            <a:ext cx="8406580" cy="4560181"/>
          </a:xfrm>
        </p:spPr>
        <p:txBody>
          <a:bodyPr/>
          <a:lstStyle>
            <a:lvl1pPr>
              <a:defRPr sz="3733">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557389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28190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2730228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7" y="362198"/>
            <a:ext cx="10791153" cy="1018033"/>
          </a:xfrm>
        </p:spPr>
        <p:txBody>
          <a:bodyPr>
            <a:normAutofit/>
          </a:bodyPr>
          <a:lstStyle>
            <a:lvl1pPr algn="r">
              <a:defRPr sz="48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696175" y="2207356"/>
            <a:ext cx="5386917"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96175" y="2837219"/>
            <a:ext cx="5386917"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76337" y="2207356"/>
            <a:ext cx="5389033" cy="639763"/>
          </a:xfrm>
        </p:spPr>
        <p:txBody>
          <a:bodyPr anchor="b"/>
          <a:lstStyle>
            <a:lvl1pPr marL="0" indent="0" algn="ctr">
              <a:buNone/>
              <a:defRPr sz="3200" b="1">
                <a:solidFill>
                  <a:schemeClr val="bg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76337" y="2837219"/>
            <a:ext cx="5389033" cy="3035059"/>
          </a:xfrm>
        </p:spPr>
        <p:txBody>
          <a:bodyPr/>
          <a:lstStyle>
            <a:lvl1pPr algn="ctr">
              <a:defRPr sz="3200">
                <a:solidFill>
                  <a:schemeClr val="bg1"/>
                </a:solidFill>
              </a:defRPr>
            </a:lvl1pPr>
            <a:lvl2pPr algn="ctr">
              <a:defRPr sz="2667">
                <a:solidFill>
                  <a:schemeClr val="bg1"/>
                </a:solidFill>
              </a:defRPr>
            </a:lvl2pPr>
            <a:lvl3pPr algn="ctr">
              <a:defRPr sz="2400">
                <a:solidFill>
                  <a:schemeClr val="bg1"/>
                </a:solidFill>
              </a:defRPr>
            </a:lvl3pPr>
            <a:lvl4pPr algn="ctr">
              <a:defRPr sz="2133">
                <a:solidFill>
                  <a:schemeClr val="bg1"/>
                </a:solidFill>
              </a:defRPr>
            </a:lvl4pPr>
            <a:lvl5pPr algn="ctr">
              <a:defRPr sz="2133">
                <a:solidFill>
                  <a:schemeClr val="bg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241474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15504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358793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0722417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867453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354443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5990611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077967" y="3101618"/>
            <a:ext cx="1951712" cy="70261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9357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8989710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6619683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1217132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7596203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399A1FC-470F-42C9-8F8A-4B30B2F6D214}"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38083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10258" y="293366"/>
            <a:ext cx="10791153" cy="1018033"/>
          </a:xfrm>
        </p:spPr>
        <p:txBody>
          <a:bodyPr>
            <a:normAutofit/>
          </a:bodyPr>
          <a:lstStyle>
            <a:lvl1pPr algn="r">
              <a:defRPr sz="48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715839" y="2069721"/>
            <a:ext cx="5386917"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715839" y="2699584"/>
            <a:ext cx="5386917"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096001" y="2069721"/>
            <a:ext cx="5389033" cy="639763"/>
          </a:xfrm>
        </p:spPr>
        <p:txBody>
          <a:bodyPr anchor="b"/>
          <a:lstStyle>
            <a:lvl1pPr marL="0" indent="0" algn="ctr">
              <a:buNone/>
              <a:defRPr sz="3200" b="1">
                <a:solidFill>
                  <a:schemeClr val="tx1"/>
                </a:solidFil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096001" y="2699584"/>
            <a:ext cx="5389033" cy="3035059"/>
          </a:xfrm>
        </p:spPr>
        <p:txBody>
          <a:bodyPr/>
          <a:lstStyle>
            <a:lvl1pPr algn="ctr">
              <a:defRPr sz="3200">
                <a:solidFill>
                  <a:schemeClr val="tx1"/>
                </a:solidFill>
              </a:defRPr>
            </a:lvl1pPr>
            <a:lvl2pPr algn="ctr">
              <a:defRPr sz="2667">
                <a:solidFill>
                  <a:schemeClr val="tx1"/>
                </a:solidFill>
              </a:defRPr>
            </a:lvl2pPr>
            <a:lvl3pPr algn="ctr">
              <a:defRPr sz="2400">
                <a:solidFill>
                  <a:schemeClr val="tx1"/>
                </a:solidFill>
              </a:defRPr>
            </a:lvl3pPr>
            <a:lvl4pPr algn="ctr">
              <a:defRPr sz="2133">
                <a:solidFill>
                  <a:schemeClr val="tx1"/>
                </a:solidFill>
              </a:defRPr>
            </a:lvl4pPr>
            <a:lvl5pPr algn="ctr">
              <a:defRPr sz="2133">
                <a:solidFill>
                  <a:schemeClr val="tx1"/>
                </a:solidFill>
              </a:defRPr>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331577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99A1FC-470F-42C9-8F8A-4B30B2F6D214}"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2008662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99A1FC-470F-42C9-8F8A-4B30B2F6D214}"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9320112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40870660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198249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1247766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5290556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346252087"/>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7152513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302605916"/>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944669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80041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99A1FC-470F-42C9-8F8A-4B30B2F6D214}" type="datetimeFigureOut">
              <a:rPr lang="en-US" smtClean="0"/>
              <a:t>10/28/2019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062766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399A1FC-470F-42C9-8F8A-4B30B2F6D214}" type="datetimeFigureOut">
              <a:rPr lang="en-US" smtClean="0"/>
              <a:t>10/28/2019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401581513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99A1FC-470F-42C9-8F8A-4B30B2F6D214}" type="datetimeFigureOut">
              <a:rPr lang="en-US" smtClean="0"/>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194383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13457271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399A1FC-470F-42C9-8F8A-4B30B2F6D214}" type="datetimeFigureOut">
              <a:rPr lang="en-US" smtClean="0"/>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8852558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26021313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99A1FC-470F-42C9-8F8A-4B30B2F6D214}" type="datetimeFigureOut">
              <a:rPr lang="en-US" smtClean="0"/>
              <a:t>10/28/2019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FD455-841C-4238-8C89-85A8FE56A0FC}" type="slidenum">
              <a:rPr lang="en-US" smtClean="0"/>
              <a:t>‹#›</a:t>
            </a:fld>
            <a:endParaRPr lang="en-US"/>
          </a:p>
        </p:txBody>
      </p:sp>
    </p:spTree>
    <p:extLst>
      <p:ext uri="{BB962C8B-B14F-4D97-AF65-F5344CB8AC3E}">
        <p14:creationId xmlns:p14="http://schemas.microsoft.com/office/powerpoint/2010/main" val="394034842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4524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622175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image" Target="../media/image8.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heme" Target="../theme/theme4.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11.jp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theme" Target="../theme/theme5.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6.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10/28/2019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27445474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399A1FC-470F-42C9-8F8A-4B30B2F6D214}" type="datetimeFigureOut">
              <a:rPr lang="en-US" smtClean="0"/>
              <a:t>10/28/2019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B8FD455-841C-4238-8C89-85A8FE56A0FC}" type="slidenum">
              <a:rPr lang="en-US" smtClean="0"/>
              <a:t>‹#›</a:t>
            </a:fld>
            <a:endParaRPr lang="en-US"/>
          </a:p>
        </p:txBody>
      </p:sp>
    </p:spTree>
    <p:extLst>
      <p:ext uri="{BB962C8B-B14F-4D97-AF65-F5344CB8AC3E}">
        <p14:creationId xmlns:p14="http://schemas.microsoft.com/office/powerpoint/2010/main" val="614098612"/>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10/28/2019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3052310339"/>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3074F12-AA26-4AC8-9962-C36BB8F32554}" type="datetimeFigureOut">
              <a:rPr lang="en-US" smtClean="0"/>
              <a:pPr/>
              <a:t>10/28/2019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12200" y="6951663"/>
            <a:ext cx="11186167" cy="666977"/>
          </a:xfrm>
          <a:prstGeom prst="rect">
            <a:avLst/>
          </a:prstGeom>
          <a:noFill/>
        </p:spPr>
        <p:txBody>
          <a:bodyPr wrap="square" rtlCol="0">
            <a:spAutoFit/>
          </a:bodyPr>
          <a:lstStyle/>
          <a:p>
            <a:r>
              <a:rPr lang="en-US" sz="1867" dirty="0">
                <a:solidFill>
                  <a:schemeClr val="bg1">
                    <a:lumMod val="65000"/>
                  </a:schemeClr>
                </a:solidFill>
              </a:rPr>
              <a:t>This presentation uses a free template provided by FPPT.com</a:t>
            </a:r>
          </a:p>
          <a:p>
            <a:r>
              <a:rPr lang="en-US" sz="1867" dirty="0">
                <a:solidFill>
                  <a:schemeClr val="bg1">
                    <a:lumMod val="65000"/>
                  </a:schemeClr>
                </a:solidFill>
              </a:rPr>
              <a:t>www.free-power-point-templates.com</a:t>
            </a:r>
          </a:p>
        </p:txBody>
      </p:sp>
    </p:spTree>
    <p:extLst>
      <p:ext uri="{BB962C8B-B14F-4D97-AF65-F5344CB8AC3E}">
        <p14:creationId xmlns:p14="http://schemas.microsoft.com/office/powerpoint/2010/main" val="10886083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66492848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3956010492"/>
      </p:ext>
    </p:extLst>
  </p:cSld>
  <p:clrMap bg1="dk1" tx1="lt1" bg2="dk2" tx2="lt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oleObject" Target="../embeddings/oleObject2.bin"/><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4.xml"/><Relationship Id="rId1" Type="http://schemas.openxmlformats.org/officeDocument/2006/relationships/vmlDrawing" Target="../drawings/vmlDrawing2.vml"/><Relationship Id="rId4" Type="http://schemas.openxmlformats.org/officeDocument/2006/relationships/image" Target="../media/image23.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0521" y="4473677"/>
            <a:ext cx="8031480" cy="1337187"/>
          </a:xfrm>
        </p:spPr>
        <p:txBody>
          <a:bodyPr>
            <a:normAutofit/>
          </a:bodyPr>
          <a:lstStyle/>
          <a:p>
            <a:pPr algn="ctr"/>
            <a:r>
              <a:rPr lang="en-US" sz="4000" dirty="0">
                <a:latin typeface="Arial Rounded MT Bold" panose="020F0704030504030204" pitchFamily="34" charset="0"/>
              </a:rPr>
              <a:t>Intrusion detection </a:t>
            </a:r>
            <a:r>
              <a:rPr lang="en-US" sz="4000" dirty="0" smtClean="0">
                <a:latin typeface="Arial Rounded MT Bold" panose="020F0704030504030204" pitchFamily="34" charset="0"/>
              </a:rPr>
              <a:t>techniques using </a:t>
            </a:r>
            <a:r>
              <a:rPr lang="en-US" sz="4000" dirty="0">
                <a:latin typeface="Arial Rounded MT Bold" panose="020F0704030504030204" pitchFamily="34" charset="0"/>
              </a:rPr>
              <a:t>ANN</a:t>
            </a:r>
          </a:p>
        </p:txBody>
      </p:sp>
      <p:sp>
        <p:nvSpPr>
          <p:cNvPr id="3" name="Subtitle 2"/>
          <p:cNvSpPr>
            <a:spLocks noGrp="1"/>
          </p:cNvSpPr>
          <p:nvPr>
            <p:ph type="subTitle" idx="1"/>
          </p:nvPr>
        </p:nvSpPr>
        <p:spPr>
          <a:xfrm>
            <a:off x="249382" y="5935288"/>
            <a:ext cx="3599411" cy="760099"/>
          </a:xfrm>
        </p:spPr>
        <p:txBody>
          <a:bodyPr>
            <a:normAutofit fontScale="62500" lnSpcReduction="20000"/>
          </a:bodyPr>
          <a:lstStyle/>
          <a:p>
            <a:pPr algn="l"/>
            <a:r>
              <a:rPr lang="en-US" dirty="0"/>
              <a:t>Professor </a:t>
            </a:r>
            <a:r>
              <a:rPr lang="en-US" dirty="0" smtClean="0"/>
              <a:t>Yun Zhang</a:t>
            </a:r>
            <a:endParaRPr lang="en-US" dirty="0"/>
          </a:p>
          <a:p>
            <a:pPr algn="l"/>
            <a:r>
              <a:rPr lang="en-US" dirty="0"/>
              <a:t>Nasrin Eshraghi </a:t>
            </a:r>
            <a:r>
              <a:rPr lang="en-US" dirty="0" err="1"/>
              <a:t>ivari</a:t>
            </a:r>
            <a:endParaRPr lang="en-US" dirty="0"/>
          </a:p>
        </p:txBody>
      </p:sp>
    </p:spTree>
    <p:extLst>
      <p:ext uri="{BB962C8B-B14F-4D97-AF65-F5344CB8AC3E}">
        <p14:creationId xmlns:p14="http://schemas.microsoft.com/office/powerpoint/2010/main" val="21410933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Arial Rounded MT Bold" panose="020F0704030504030204" pitchFamily="34" charset="0"/>
              </a:rPr>
              <a:t>IDS</a:t>
            </a:r>
            <a:r>
              <a:rPr lang="fa-IR" sz="3200" dirty="0" smtClean="0">
                <a:latin typeface="Arial Rounded MT Bold" panose="020F0704030504030204" pitchFamily="34" charset="0"/>
              </a:rPr>
              <a:t> </a:t>
            </a:r>
            <a:r>
              <a:rPr lang="en-US" sz="3200" dirty="0" smtClean="0">
                <a:latin typeface="Arial Rounded MT Bold" panose="020F0704030504030204" pitchFamily="34" charset="0"/>
              </a:rPr>
              <a:t>types</a:t>
            </a:r>
            <a:endParaRPr lang="en-US" sz="3200" dirty="0">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Online </a:t>
            </a:r>
          </a:p>
          <a:p>
            <a:r>
              <a:rPr lang="en-US" dirty="0" smtClean="0">
                <a:latin typeface="Times New Roman" panose="02020603050405020304" pitchFamily="18" charset="0"/>
                <a:cs typeface="Times New Roman" panose="02020603050405020304" pitchFamily="18" charset="0"/>
              </a:rPr>
              <a:t>Off-line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3738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D59E-3F46-AC4C-8592-D048981F3CE7}"/>
              </a:ext>
            </a:extLst>
          </p:cNvPr>
          <p:cNvSpPr>
            <a:spLocks noGrp="1"/>
          </p:cNvSpPr>
          <p:nvPr>
            <p:ph type="title"/>
          </p:nvPr>
        </p:nvSpPr>
        <p:spPr>
          <a:xfrm>
            <a:off x="685801" y="685800"/>
            <a:ext cx="11035144" cy="1456267"/>
          </a:xfrm>
        </p:spPr>
        <p:txBody>
          <a:bodyPr>
            <a:normAutofit/>
          </a:bodyPr>
          <a:lstStyle/>
          <a:p>
            <a:r>
              <a:rPr lang="en-US" sz="2800" dirty="0">
                <a:latin typeface="Arial Rounded MT Bold" panose="020F0704030504030204" pitchFamily="34" charset="0"/>
              </a:rPr>
              <a:t>Learning methods used in </a:t>
            </a:r>
            <a:r>
              <a:rPr lang="en-US" sz="2800" dirty="0" smtClean="0">
                <a:latin typeface="Arial Rounded MT Bold" panose="020F0704030504030204" pitchFamily="34" charset="0"/>
              </a:rPr>
              <a:t>neural network-based </a:t>
            </a:r>
            <a:r>
              <a:rPr lang="en-US" sz="2800" dirty="0" err="1">
                <a:latin typeface="Arial Rounded MT Bold" panose="020F0704030504030204" pitchFamily="34" charset="0"/>
              </a:rPr>
              <a:t>nids</a:t>
            </a:r>
            <a:endParaRPr lang="en-US" sz="2800" dirty="0">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45908F13-B186-BF47-80B0-CDF27FB0FF5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Self-organizing </a:t>
            </a:r>
            <a:r>
              <a:rPr lang="en-US" dirty="0" smtClean="0">
                <a:latin typeface="Times New Roman" panose="02020603050405020304" pitchFamily="18" charset="0"/>
                <a:cs typeface="Times New Roman" panose="02020603050405020304" pitchFamily="18" charset="0"/>
              </a:rPr>
              <a:t>map (SOMs) </a:t>
            </a:r>
            <a:r>
              <a:rPr lang="en-US" dirty="0" smtClean="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unsupervised </a:t>
            </a:r>
            <a:endParaRPr lang="en-US" dirty="0">
              <a:solidFill>
                <a:srgbClr val="FFC000"/>
              </a:solidFill>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Backpropagation (BPN)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Radial basis </a:t>
            </a:r>
            <a:r>
              <a:rPr lang="en-US" dirty="0" smtClean="0">
                <a:latin typeface="Times New Roman" panose="02020603050405020304" pitchFamily="18" charset="0"/>
                <a:cs typeface="Times New Roman" panose="02020603050405020304" pitchFamily="18" charset="0"/>
              </a:rPr>
              <a:t>function (RBF)</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9490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71899" y="2697480"/>
            <a:ext cx="8285521" cy="1876362"/>
          </a:xfrm>
        </p:spPr>
        <p:txBody>
          <a:bodyPr>
            <a:normAutofit/>
          </a:bodyPr>
          <a:lstStyle/>
          <a:p>
            <a:r>
              <a:rPr lang="en-US" sz="4400" dirty="0" smtClean="0">
                <a:latin typeface="Arial Rounded MT Bold" panose="020F0704030504030204" pitchFamily="34" charset="0"/>
              </a:rPr>
              <a:t>LITERATURE REVIEW </a:t>
            </a:r>
            <a:endParaRPr lang="en-US" sz="4400" dirty="0">
              <a:latin typeface="Arial Rounded MT Bold" panose="020F0704030504030204" pitchFamily="34"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02711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1" y="2142067"/>
            <a:ext cx="10037617" cy="3649133"/>
          </a:xfrm>
        </p:spPr>
        <p:txBody>
          <a:bodyPr/>
          <a:lstStyle/>
          <a:p>
            <a:pPr algn="just"/>
            <a:r>
              <a:rPr lang="en-US" dirty="0">
                <a:latin typeface="Times New Roman" panose="02020603050405020304" pitchFamily="18" charset="0"/>
                <a:cs typeface="Times New Roman" panose="02020603050405020304" pitchFamily="18" charset="0"/>
              </a:rPr>
              <a:t>The Neural Network Intrusion Detection(NNID) anomaly intrusion detection system is based on identifying a legitimate user based on the distribution of commands user </a:t>
            </a:r>
            <a:r>
              <a:rPr lang="en-US" dirty="0" smtClean="0">
                <a:latin typeface="Times New Roman" panose="02020603050405020304" pitchFamily="18" charset="0"/>
                <a:cs typeface="Times New Roman" panose="02020603050405020304" pitchFamily="18" charset="0"/>
              </a:rPr>
              <a:t>executes every day.</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NNID is a standard three layer backpropagation neural </a:t>
            </a:r>
            <a:r>
              <a:rPr lang="en-US" dirty="0" smtClean="0">
                <a:latin typeface="Times New Roman" panose="02020603050405020304" pitchFamily="18" charset="0"/>
                <a:cs typeface="Times New Roman" panose="02020603050405020304" pitchFamily="18" charset="0"/>
              </a:rPr>
              <a:t>.</a:t>
            </a:r>
          </a:p>
          <a:p>
            <a:pPr algn="just"/>
            <a:endParaRPr lang="en-US" dirty="0" smtClean="0">
              <a:latin typeface="Times New Roman" panose="02020603050405020304" pitchFamily="18" charset="0"/>
              <a:cs typeface="Times New Roman" panose="02020603050405020304" pitchFamily="18" charset="0"/>
            </a:endParaRPr>
          </a:p>
          <a:p>
            <a:pPr algn="just"/>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system administrator runs NNID at the end of each day to see if the users' sessions match their normal pattern. If not, an investigation can be launched. </a:t>
            </a:r>
            <a:endParaRPr lang="en-US" dirty="0" smtClean="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NNID provides an elegant solution to off-line </a:t>
            </a:r>
            <a:r>
              <a:rPr lang="en-US" dirty="0" smtClean="0">
                <a:latin typeface="Times New Roman" panose="02020603050405020304" pitchFamily="18" charset="0"/>
                <a:cs typeface="Times New Roman" panose="02020603050405020304" pitchFamily="18" charset="0"/>
              </a:rPr>
              <a:t>monitoring.</a:t>
            </a:r>
          </a:p>
        </p:txBody>
      </p:sp>
      <p:sp>
        <p:nvSpPr>
          <p:cNvPr id="4" name="Title 1"/>
          <p:cNvSpPr txBox="1">
            <a:spLocks/>
          </p:cNvSpPr>
          <p:nvPr/>
        </p:nvSpPr>
        <p:spPr>
          <a:xfrm>
            <a:off x="685801" y="567690"/>
            <a:ext cx="10131425" cy="14562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mj-lt"/>
              <a:buAutoNum type="arabicPeriod"/>
            </a:pPr>
            <a:r>
              <a:rPr lang="en-US" sz="2400" cap="none" dirty="0" smtClean="0">
                <a:latin typeface="Arial Rounded MT Bold" panose="020F0704030504030204" pitchFamily="34" charset="0"/>
                <a:cs typeface="Times New Roman" panose="02020603050405020304" pitchFamily="18" charset="0"/>
              </a:rPr>
              <a:t>Intrusion detection with neural networks</a:t>
            </a:r>
            <a:br>
              <a:rPr lang="en-US" sz="2400" cap="none" dirty="0" smtClean="0">
                <a:latin typeface="Arial Rounded MT Bold" panose="020F0704030504030204" pitchFamily="34" charset="0"/>
                <a:cs typeface="Times New Roman" panose="02020603050405020304" pitchFamily="18" charset="0"/>
              </a:rPr>
            </a:br>
            <a:r>
              <a:rPr lang="en-US" sz="1400" cap="none" dirty="0" err="1" smtClean="0">
                <a:solidFill>
                  <a:schemeClr val="accent1"/>
                </a:solidFill>
                <a:latin typeface="Arial Rounded MT Bold" panose="020F0704030504030204" pitchFamily="34" charset="0"/>
                <a:cs typeface="Times New Roman" panose="02020603050405020304" pitchFamily="18" charset="0"/>
              </a:rPr>
              <a:t>jake</a:t>
            </a:r>
            <a:r>
              <a:rPr lang="en-US" sz="1400" cap="none" dirty="0" smtClean="0">
                <a:solidFill>
                  <a:schemeClr val="accent1"/>
                </a:solidFill>
                <a:latin typeface="Arial Rounded MT Bold" panose="020F0704030504030204" pitchFamily="34" charset="0"/>
                <a:cs typeface="Times New Roman" panose="02020603050405020304" pitchFamily="18" charset="0"/>
              </a:rPr>
              <a:t> </a:t>
            </a:r>
            <a:r>
              <a:rPr lang="en-US" sz="1400" cap="none" dirty="0" err="1" smtClean="0">
                <a:solidFill>
                  <a:schemeClr val="accent1"/>
                </a:solidFill>
                <a:latin typeface="Arial Rounded MT Bold" panose="020F0704030504030204" pitchFamily="34" charset="0"/>
                <a:cs typeface="Times New Roman" panose="02020603050405020304" pitchFamily="18" charset="0"/>
              </a:rPr>
              <a:t>ryan</a:t>
            </a:r>
            <a:r>
              <a:rPr lang="en-US" sz="1400" cap="none" dirty="0" smtClean="0">
                <a:solidFill>
                  <a:schemeClr val="accent1"/>
                </a:solidFill>
                <a:latin typeface="Arial Rounded MT Bold" panose="020F0704030504030204" pitchFamily="34" charset="0"/>
                <a:cs typeface="Times New Roman" panose="02020603050405020304" pitchFamily="18" charset="0"/>
              </a:rPr>
              <a:t>, </a:t>
            </a:r>
            <a:r>
              <a:rPr lang="en-US" sz="1400" cap="none" dirty="0" err="1" smtClean="0">
                <a:solidFill>
                  <a:schemeClr val="accent1"/>
                </a:solidFill>
                <a:latin typeface="Arial Rounded MT Bold" panose="020F0704030504030204" pitchFamily="34" charset="0"/>
                <a:cs typeface="Times New Roman" panose="02020603050405020304" pitchFamily="18" charset="0"/>
              </a:rPr>
              <a:t>meng-jang</a:t>
            </a:r>
            <a:r>
              <a:rPr lang="en-US" sz="1400" cap="none" dirty="0" smtClean="0">
                <a:solidFill>
                  <a:schemeClr val="accent1"/>
                </a:solidFill>
                <a:latin typeface="Arial Rounded MT Bold" panose="020F0704030504030204" pitchFamily="34" charset="0"/>
                <a:cs typeface="Times New Roman" panose="02020603050405020304" pitchFamily="18" charset="0"/>
              </a:rPr>
              <a:t> </a:t>
            </a:r>
            <a:r>
              <a:rPr lang="en-US" sz="1400" cap="none" dirty="0" err="1" smtClean="0">
                <a:solidFill>
                  <a:schemeClr val="accent1"/>
                </a:solidFill>
                <a:latin typeface="Arial Rounded MT Bold" panose="020F0704030504030204" pitchFamily="34" charset="0"/>
                <a:cs typeface="Times New Roman" panose="02020603050405020304" pitchFamily="18" charset="0"/>
              </a:rPr>
              <a:t>lin</a:t>
            </a:r>
            <a:endParaRPr lang="en-US" sz="1400" cap="none" dirty="0">
              <a:solidFill>
                <a:schemeClr val="accent1"/>
              </a:solidFill>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3381384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Rounded MT Bold" panose="020F0704030504030204" pitchFamily="34" charset="0"/>
              </a:rPr>
              <a:t>NNID</a:t>
            </a:r>
            <a:endParaRPr lang="en-US" dirty="0">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r>
              <a:rPr lang="en-US" dirty="0" smtClean="0">
                <a:latin typeface="Times New Roman" panose="02020603050405020304" pitchFamily="18" charset="0"/>
                <a:cs typeface="Times New Roman" panose="02020603050405020304" pitchFamily="18" charset="0"/>
              </a:rPr>
              <a:t>Building </a:t>
            </a:r>
            <a:r>
              <a:rPr lang="en-US" dirty="0">
                <a:latin typeface="Times New Roman" panose="02020603050405020304" pitchFamily="18" charset="0"/>
                <a:cs typeface="Times New Roman" panose="02020603050405020304" pitchFamily="18" charset="0"/>
              </a:rPr>
              <a:t>NNID for a particular computer system consists of the following three </a:t>
            </a:r>
            <a:r>
              <a:rPr lang="en-US" dirty="0" smtClean="0">
                <a:latin typeface="Times New Roman" panose="02020603050405020304" pitchFamily="18" charset="0"/>
                <a:cs typeface="Times New Roman" panose="02020603050405020304" pitchFamily="18" charset="0"/>
              </a:rPr>
              <a:t>phases:</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Collecting training data: Obtain the audit logs for each user for a period of </a:t>
            </a:r>
            <a:r>
              <a:rPr lang="en-US" sz="1800" dirty="0" smtClean="0">
                <a:latin typeface="Times New Roman" panose="02020603050405020304" pitchFamily="18" charset="0"/>
                <a:cs typeface="Times New Roman" panose="02020603050405020304" pitchFamily="18" charset="0"/>
              </a:rPr>
              <a:t>several days</a:t>
            </a:r>
            <a:r>
              <a:rPr lang="en-US" sz="1800" dirty="0">
                <a:latin typeface="Times New Roman" panose="02020603050405020304" pitchFamily="18" charset="0"/>
                <a:cs typeface="Times New Roman" panose="02020603050405020304" pitchFamily="18" charset="0"/>
              </a:rPr>
              <a:t>. For each day and user, form a vector that represents how often the </a:t>
            </a:r>
            <a:r>
              <a:rPr lang="en-US" sz="1800" dirty="0" smtClean="0">
                <a:latin typeface="Times New Roman" panose="02020603050405020304" pitchFamily="18" charset="0"/>
                <a:cs typeface="Times New Roman" panose="02020603050405020304" pitchFamily="18" charset="0"/>
              </a:rPr>
              <a:t>user executed </a:t>
            </a:r>
            <a:r>
              <a:rPr lang="en-US" sz="1800" dirty="0">
                <a:latin typeface="Times New Roman" panose="02020603050405020304" pitchFamily="18" charset="0"/>
                <a:cs typeface="Times New Roman" panose="02020603050405020304" pitchFamily="18" charset="0"/>
              </a:rPr>
              <a:t>each command</a:t>
            </a:r>
            <a:r>
              <a:rPr lang="en-US" sz="1800" dirty="0" smtClean="0">
                <a:latin typeface="Times New Roman" panose="02020603050405020304" pitchFamily="18" charset="0"/>
                <a:cs typeface="Times New Roman" panose="02020603050405020304" pitchFamily="18" charset="0"/>
              </a:rPr>
              <a:t>.</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Training: Train the neural network to identify the user based on these </a:t>
            </a:r>
            <a:r>
              <a:rPr lang="en-US" sz="1800" dirty="0" smtClean="0">
                <a:latin typeface="Times New Roman" panose="02020603050405020304" pitchFamily="18" charset="0"/>
                <a:cs typeface="Times New Roman" panose="02020603050405020304" pitchFamily="18" charset="0"/>
              </a:rPr>
              <a:t>command distribution </a:t>
            </a:r>
            <a:r>
              <a:rPr lang="en-US" sz="1800" dirty="0">
                <a:latin typeface="Times New Roman" panose="02020603050405020304" pitchFamily="18" charset="0"/>
                <a:cs typeface="Times New Roman" panose="02020603050405020304" pitchFamily="18" charset="0"/>
              </a:rPr>
              <a:t>vectors.</a:t>
            </a:r>
          </a:p>
          <a:p>
            <a:pPr marL="800100" lvl="1" indent="-342900">
              <a:buFont typeface="+mj-lt"/>
              <a:buAutoNum type="arabicPeriod"/>
            </a:pPr>
            <a:r>
              <a:rPr lang="en-US" sz="1800" dirty="0" smtClean="0">
                <a:latin typeface="Times New Roman" panose="02020603050405020304" pitchFamily="18" charset="0"/>
                <a:cs typeface="Times New Roman" panose="02020603050405020304" pitchFamily="18" charset="0"/>
              </a:rPr>
              <a:t>Performance: </a:t>
            </a:r>
            <a:r>
              <a:rPr lang="en-US" sz="1800" dirty="0">
                <a:latin typeface="Times New Roman" panose="02020603050405020304" pitchFamily="18" charset="0"/>
                <a:cs typeface="Times New Roman" panose="02020603050405020304" pitchFamily="18" charset="0"/>
              </a:rPr>
              <a:t>Let the network identify the user for each new command </a:t>
            </a:r>
            <a:r>
              <a:rPr lang="en-US" sz="1800" dirty="0" smtClean="0">
                <a:latin typeface="Times New Roman" panose="02020603050405020304" pitchFamily="18" charset="0"/>
                <a:cs typeface="Times New Roman" panose="02020603050405020304" pitchFamily="18" charset="0"/>
              </a:rPr>
              <a:t>distribution vector</a:t>
            </a:r>
            <a:r>
              <a:rPr lang="en-US" sz="1800" dirty="0">
                <a:latin typeface="Times New Roman" panose="02020603050405020304" pitchFamily="18" charset="0"/>
                <a:cs typeface="Times New Roman" panose="02020603050405020304" pitchFamily="18" charset="0"/>
              </a:rPr>
              <a:t>. If the </a:t>
            </a:r>
            <a:r>
              <a:rPr lang="en-US" sz="1800" dirty="0" smtClean="0">
                <a:latin typeface="Times New Roman" panose="02020603050405020304" pitchFamily="18" charset="0"/>
                <a:cs typeface="Times New Roman" panose="02020603050405020304" pitchFamily="18" charset="0"/>
              </a:rPr>
              <a:t>network's </a:t>
            </a:r>
            <a:r>
              <a:rPr lang="en-US" sz="1800" dirty="0">
                <a:latin typeface="Times New Roman" panose="02020603050405020304" pitchFamily="18" charset="0"/>
                <a:cs typeface="Times New Roman" panose="02020603050405020304" pitchFamily="18" charset="0"/>
              </a:rPr>
              <a:t>suggestion is different from the actual user, or if </a:t>
            </a:r>
            <a:r>
              <a:rPr lang="en-US" sz="1800" dirty="0" smtClean="0">
                <a:latin typeface="Times New Roman" panose="02020603050405020304" pitchFamily="18" charset="0"/>
                <a:cs typeface="Times New Roman" panose="02020603050405020304" pitchFamily="18" charset="0"/>
              </a:rPr>
              <a:t>the network </a:t>
            </a:r>
            <a:r>
              <a:rPr lang="en-US" sz="1800" dirty="0">
                <a:latin typeface="Times New Roman" panose="02020603050405020304" pitchFamily="18" charset="0"/>
                <a:cs typeface="Times New Roman" panose="02020603050405020304" pitchFamily="18" charset="0"/>
              </a:rPr>
              <a:t>does not have a clear suggestion, signal an anomaly.</a:t>
            </a:r>
            <a:endParaRPr lang="en-US" sz="1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673101" y="5963949"/>
            <a:ext cx="10144125" cy="1444770"/>
          </a:xfrm>
          <a:prstGeom prst="rect">
            <a:avLst/>
          </a:prstGeom>
        </p:spPr>
      </p:pic>
    </p:spTree>
    <p:extLst>
      <p:ext uri="{BB962C8B-B14F-4D97-AF65-F5344CB8AC3E}">
        <p14:creationId xmlns:p14="http://schemas.microsoft.com/office/powerpoint/2010/main" val="4225044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smtClean="0">
                <a:latin typeface="Arial Rounded MT Bold" panose="020F0704030504030204" pitchFamily="34" charset="0"/>
              </a:rPr>
              <a:t>NNID</a:t>
            </a:r>
            <a:endParaRPr lang="en-US" dirty="0">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problem with the on-line </a:t>
            </a:r>
            <a:r>
              <a:rPr lang="en-US" dirty="0" smtClean="0">
                <a:latin typeface="Times New Roman" panose="02020603050405020304" pitchFamily="18" charset="0"/>
                <a:cs typeface="Times New Roman" panose="02020603050405020304" pitchFamily="18" charset="0"/>
              </a:rPr>
              <a:t>approach </a:t>
            </a:r>
            <a:r>
              <a:rPr lang="en-US" dirty="0" smtClean="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a:t>
            </a:r>
            <a:r>
              <a:rPr lang="en-US"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dirty="0">
                <a:latin typeface="Times New Roman" panose="02020603050405020304" pitchFamily="18" charset="0"/>
                <a:cs typeface="Times New Roman" panose="02020603050405020304" pitchFamily="18" charset="0"/>
              </a:rPr>
              <a:t>predicting </a:t>
            </a:r>
            <a:r>
              <a:rPr lang="en-US" dirty="0" smtClean="0">
                <a:latin typeface="Times New Roman" panose="02020603050405020304" pitchFamily="18" charset="0"/>
                <a:cs typeface="Times New Roman" panose="02020603050405020304" pitchFamily="18" charset="0"/>
              </a:rPr>
              <a:t>the order </a:t>
            </a:r>
            <a:r>
              <a:rPr lang="en-US" dirty="0">
                <a:latin typeface="Times New Roman" panose="02020603050405020304" pitchFamily="18" charset="0"/>
                <a:cs typeface="Times New Roman" panose="02020603050405020304" pitchFamily="18" charset="0"/>
              </a:rPr>
              <a:t>of commands</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results show that a learning offline monitoring system such as </a:t>
            </a:r>
            <a:r>
              <a:rPr lang="en-US" dirty="0" smtClean="0">
                <a:latin typeface="Times New Roman" panose="02020603050405020304" pitchFamily="18" charset="0"/>
                <a:cs typeface="Times New Roman" panose="02020603050405020304" pitchFamily="18" charset="0"/>
              </a:rPr>
              <a:t>NNID can </a:t>
            </a:r>
            <a:r>
              <a:rPr lang="en-US" dirty="0">
                <a:latin typeface="Times New Roman" panose="02020603050405020304" pitchFamily="18" charset="0"/>
                <a:cs typeface="Times New Roman" panose="02020603050405020304" pitchFamily="18" charset="0"/>
              </a:rPr>
              <a:t>achieve better performance than systems that attempt to detect anomalies on-line in </a:t>
            </a:r>
            <a:r>
              <a:rPr lang="en-US" dirty="0" smtClean="0">
                <a:latin typeface="Times New Roman" panose="02020603050405020304" pitchFamily="18" charset="0"/>
                <a:cs typeface="Times New Roman" panose="02020603050405020304" pitchFamily="18" charset="0"/>
              </a:rPr>
              <a:t>the command </a:t>
            </a:r>
            <a:r>
              <a:rPr lang="en-US" dirty="0">
                <a:latin typeface="Times New Roman" panose="02020603050405020304" pitchFamily="18" charset="0"/>
                <a:cs typeface="Times New Roman" panose="02020603050405020304" pitchFamily="18" charset="0"/>
              </a:rPr>
              <a:t>sequences, and with computationally much less effort.</a:t>
            </a:r>
            <a:endParaRPr lang="en-GB" altLang="en-US"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22867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742950" indent="-742950">
              <a:buFont typeface="+mj-lt"/>
              <a:buAutoNum type="arabicPeriod" startAt="2"/>
            </a:pPr>
            <a:r>
              <a:rPr lang="en-US" sz="2000" cap="none" dirty="0">
                <a:latin typeface="Arial Rounded MT Bold" panose="020F0704030504030204" pitchFamily="34" charset="0"/>
              </a:rPr>
              <a:t>A</a:t>
            </a:r>
            <a:r>
              <a:rPr lang="en-US" sz="2000" cap="none" dirty="0" smtClean="0">
                <a:latin typeface="Arial Rounded MT Bold" panose="020F0704030504030204" pitchFamily="34" charset="0"/>
              </a:rPr>
              <a:t> neural network based system for intrusion detection and classification of attacks</a:t>
            </a:r>
            <a:br>
              <a:rPr lang="en-US" sz="2000" cap="none" dirty="0" smtClean="0">
                <a:latin typeface="Arial Rounded MT Bold" panose="020F0704030504030204" pitchFamily="34" charset="0"/>
              </a:rPr>
            </a:br>
            <a:r>
              <a:rPr lang="en-US" sz="1400" dirty="0">
                <a:solidFill>
                  <a:schemeClr val="accent1"/>
                </a:solidFill>
                <a:latin typeface="Arial Rounded MT Bold" panose="020F0704030504030204" pitchFamily="34" charset="0"/>
              </a:rPr>
              <a:t>Mehdi MORADI and Mohammad ZULKERNINE</a:t>
            </a:r>
            <a:endParaRPr lang="en-US" sz="2000" cap="none" dirty="0">
              <a:solidFill>
                <a:schemeClr val="accent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an off-line intrusion </a:t>
            </a:r>
            <a:r>
              <a:rPr lang="en-US" dirty="0" smtClean="0">
                <a:latin typeface="Times New Roman" panose="02020603050405020304" pitchFamily="18" charset="0"/>
                <a:cs typeface="Times New Roman" panose="02020603050405020304" pitchFamily="18" charset="0"/>
              </a:rPr>
              <a:t>detection system </a:t>
            </a:r>
            <a:r>
              <a:rPr lang="en-US" dirty="0">
                <a:latin typeface="Times New Roman" panose="02020603050405020304" pitchFamily="18" charset="0"/>
                <a:cs typeface="Times New Roman" panose="02020603050405020304" pitchFamily="18" charset="0"/>
              </a:rPr>
              <a:t>is implemented using Multi Layer </a:t>
            </a:r>
            <a:r>
              <a:rPr lang="en-US" dirty="0" smtClean="0">
                <a:latin typeface="Times New Roman" panose="02020603050405020304" pitchFamily="18" charset="0"/>
                <a:cs typeface="Times New Roman" panose="02020603050405020304" pitchFamily="18" charset="0"/>
              </a:rPr>
              <a:t>Perceptron (MLP</a:t>
            </a:r>
            <a:r>
              <a:rPr lang="en-US" dirty="0">
                <a:latin typeface="Times New Roman" panose="02020603050405020304" pitchFamily="18" charset="0"/>
                <a:cs typeface="Times New Roman" panose="02020603050405020304" pitchFamily="18" charset="0"/>
              </a:rPr>
              <a:t>) artificial neural </a:t>
            </a:r>
            <a:r>
              <a:rPr lang="en-US" dirty="0" smtClean="0">
                <a:latin typeface="Times New Roman" panose="02020603050405020304" pitchFamily="18" charset="0"/>
                <a:cs typeface="Times New Roman" panose="02020603050405020304" pitchFamily="18" charset="0"/>
              </a:rPr>
              <a:t>network</a:t>
            </a:r>
          </a:p>
          <a:p>
            <a:r>
              <a:rPr lang="en-US" dirty="0">
                <a:latin typeface="Times New Roman" panose="02020603050405020304" pitchFamily="18" charset="0"/>
                <a:cs typeface="Times New Roman" panose="02020603050405020304" pitchFamily="18" charset="0"/>
              </a:rPr>
              <a:t>a more general problem </a:t>
            </a:r>
            <a:r>
              <a:rPr lang="en-US" dirty="0" smtClean="0">
                <a:latin typeface="Times New Roman" panose="02020603050405020304" pitchFamily="18" charset="0"/>
                <a:cs typeface="Times New Roman" panose="02020603050405020304" pitchFamily="18" charset="0"/>
              </a:rPr>
              <a:t>is considered </a:t>
            </a:r>
            <a:r>
              <a:rPr lang="en-US" dirty="0">
                <a:latin typeface="Times New Roman" panose="02020603050405020304" pitchFamily="18" charset="0"/>
                <a:cs typeface="Times New Roman" panose="02020603050405020304" pitchFamily="18" charset="0"/>
              </a:rPr>
              <a:t>in which the attack type is also detected. </a:t>
            </a:r>
            <a:r>
              <a:rPr lang="en-US" dirty="0" smtClean="0">
                <a:latin typeface="Times New Roman" panose="02020603050405020304" pitchFamily="18" charset="0"/>
                <a:cs typeface="Times New Roman" panose="02020603050405020304" pitchFamily="18" charset="0"/>
              </a:rPr>
              <a:t>This feature </a:t>
            </a:r>
            <a:r>
              <a:rPr lang="en-US" dirty="0">
                <a:latin typeface="Times New Roman" panose="02020603050405020304" pitchFamily="18" charset="0"/>
                <a:cs typeface="Times New Roman" panose="02020603050405020304" pitchFamily="18" charset="0"/>
              </a:rPr>
              <a:t>enables the system to suggest proper actions </a:t>
            </a:r>
            <a:r>
              <a:rPr lang="en-US" dirty="0" smtClean="0">
                <a:latin typeface="Times New Roman" panose="02020603050405020304" pitchFamily="18" charset="0"/>
                <a:cs typeface="Times New Roman" panose="02020603050405020304" pitchFamily="18" charset="0"/>
              </a:rPr>
              <a:t>against possible attacks</a:t>
            </a:r>
          </a:p>
          <a:p>
            <a:endParaRPr lang="en-US" dirty="0"/>
          </a:p>
        </p:txBody>
      </p:sp>
    </p:spTree>
    <p:extLst>
      <p:ext uri="{BB962C8B-B14F-4D97-AF65-F5344CB8AC3E}">
        <p14:creationId xmlns:p14="http://schemas.microsoft.com/office/powerpoint/2010/main" val="1578935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i="1" dirty="0"/>
              <a:t>Attack </a:t>
            </a:r>
            <a:r>
              <a:rPr lang="en-US" i="1" dirty="0" smtClean="0"/>
              <a:t>Types</a:t>
            </a:r>
          </a:p>
          <a:p>
            <a:r>
              <a:rPr lang="en-US" i="1" dirty="0"/>
              <a:t>Features: Selection, Numerical Representation, </a:t>
            </a:r>
            <a:r>
              <a:rPr lang="en-US" i="1" dirty="0" smtClean="0"/>
              <a:t>and Normalization</a:t>
            </a:r>
            <a:endParaRPr lang="en-US" dirty="0"/>
          </a:p>
        </p:txBody>
      </p:sp>
    </p:spTree>
    <p:extLst>
      <p:ext uri="{BB962C8B-B14F-4D97-AF65-F5344CB8AC3E}">
        <p14:creationId xmlns:p14="http://schemas.microsoft.com/office/powerpoint/2010/main" val="304617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mj-lt"/>
              <a:buAutoNum type="arabicPeriod" startAt="3"/>
            </a:pPr>
            <a:r>
              <a:rPr lang="en-US" sz="2000" dirty="0">
                <a:latin typeface="Arial Rounded MT Bold" panose="020F0704030504030204" pitchFamily="34" charset="0"/>
              </a:rPr>
              <a:t>Intrusive Detection Systems Design based on BP Neural Network</a:t>
            </a:r>
            <a:br>
              <a:rPr lang="en-US" sz="2000" dirty="0">
                <a:latin typeface="Arial Rounded MT Bold" panose="020F0704030504030204" pitchFamily="34" charset="0"/>
              </a:rPr>
            </a:br>
            <a:r>
              <a:rPr lang="en-US" sz="1400" dirty="0">
                <a:solidFill>
                  <a:schemeClr val="accent1"/>
                </a:solidFill>
                <a:latin typeface="Arial Rounded MT Bold" panose="020F0704030504030204" pitchFamily="34" charset="0"/>
              </a:rPr>
              <a:t>Zhang Wei, Wang </a:t>
            </a:r>
            <a:r>
              <a:rPr lang="en-US" sz="1400" dirty="0" err="1">
                <a:solidFill>
                  <a:schemeClr val="accent1"/>
                </a:solidFill>
                <a:latin typeface="Arial Rounded MT Bold" panose="020F0704030504030204" pitchFamily="34" charset="0"/>
              </a:rPr>
              <a:t>Hao-yu</a:t>
            </a:r>
            <a:endParaRPr lang="en-US" sz="1600" dirty="0">
              <a:solidFill>
                <a:schemeClr val="accent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smtClean="0"/>
              <a:t>BP has </a:t>
            </a:r>
            <a:r>
              <a:rPr lang="en-US" dirty="0"/>
              <a:t>better persistence and timely prediction.</a:t>
            </a:r>
          </a:p>
        </p:txBody>
      </p:sp>
      <p:pic>
        <p:nvPicPr>
          <p:cNvPr id="3074" name="Picture 2" descr="Image result for back propagation ann transparent"/>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099175" y="4095220"/>
            <a:ext cx="5715000" cy="271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959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7128510" cy="1325563"/>
          </a:xfrm>
        </p:spPr>
        <p:txBody>
          <a:bodyPr/>
          <a:lstStyle/>
          <a:p>
            <a:r>
              <a:rPr lang="en-US" dirty="0" smtClean="0"/>
              <a:t>BPNN </a:t>
            </a:r>
            <a:endParaRPr lang="en-US" dirty="0"/>
          </a:p>
        </p:txBody>
      </p:sp>
      <p:sp>
        <p:nvSpPr>
          <p:cNvPr id="3" name="Content Placeholder 2"/>
          <p:cNvSpPr>
            <a:spLocks noGrp="1"/>
          </p:cNvSpPr>
          <p:nvPr>
            <p:ph idx="1"/>
          </p:nvPr>
        </p:nvSpPr>
        <p:spPr>
          <a:xfrm>
            <a:off x="838200" y="1825625"/>
            <a:ext cx="5210175" cy="4351338"/>
          </a:xfrm>
        </p:spPr>
        <p:txBody>
          <a:bodyPr>
            <a:normAutofit/>
          </a:bodyPr>
          <a:lstStyle/>
          <a:p>
            <a:r>
              <a:rPr lang="en-US" sz="1600" dirty="0">
                <a:latin typeface="Times New Roman" panose="02020603050405020304" pitchFamily="18" charset="0"/>
                <a:cs typeface="Times New Roman" panose="02020603050405020304" pitchFamily="18" charset="0"/>
              </a:rPr>
              <a:t>The selection of </a:t>
            </a:r>
            <a:r>
              <a:rPr lang="en-US" sz="1600" dirty="0" smtClean="0">
                <a:latin typeface="Times New Roman" panose="02020603050405020304" pitchFamily="18" charset="0"/>
                <a:cs typeface="Times New Roman" panose="02020603050405020304" pitchFamily="18" charset="0"/>
              </a:rPr>
              <a:t>layers</a:t>
            </a:r>
          </a:p>
          <a:p>
            <a:r>
              <a:rPr lang="en-US" sz="1600" dirty="0">
                <a:latin typeface="Times New Roman" panose="02020603050405020304" pitchFamily="18" charset="0"/>
                <a:cs typeface="Times New Roman" panose="02020603050405020304" pitchFamily="18" charset="0"/>
              </a:rPr>
              <a:t>The determination of neuron </a:t>
            </a:r>
            <a:r>
              <a:rPr lang="en-US" sz="1600" dirty="0" smtClean="0">
                <a:latin typeface="Times New Roman" panose="02020603050405020304" pitchFamily="18" charset="0"/>
                <a:cs typeface="Times New Roman" panose="02020603050405020304" pitchFamily="18" charset="0"/>
              </a:rPr>
              <a:t>number </a:t>
            </a:r>
            <a:r>
              <a:rPr lang="en-US" sz="1600" dirty="0">
                <a:latin typeface="Times New Roman" panose="02020603050405020304" pitchFamily="18" charset="0"/>
                <a:cs typeface="Times New Roman" panose="02020603050405020304" pitchFamily="18" charset="0"/>
              </a:rPr>
              <a:t>of input </a:t>
            </a:r>
            <a:r>
              <a:rPr lang="en-US" sz="1600" dirty="0" smtClean="0">
                <a:latin typeface="Times New Roman" panose="02020603050405020304" pitchFamily="18" charset="0"/>
                <a:cs typeface="Times New Roman" panose="02020603050405020304" pitchFamily="18" charset="0"/>
              </a:rPr>
              <a:t>layer and </a:t>
            </a:r>
            <a:r>
              <a:rPr lang="en-US" sz="1600" dirty="0">
                <a:latin typeface="Times New Roman" panose="02020603050405020304" pitchFamily="18" charset="0"/>
                <a:cs typeface="Times New Roman" panose="02020603050405020304" pitchFamily="18" charset="0"/>
              </a:rPr>
              <a:t>output layer</a:t>
            </a:r>
            <a:endParaRPr lang="en-US" sz="1600" dirty="0" smtClean="0">
              <a:latin typeface="Times New Roman" panose="02020603050405020304" pitchFamily="18" charset="0"/>
              <a:cs typeface="Times New Roman" panose="02020603050405020304" pitchFamily="18" charset="0"/>
            </a:endParaRPr>
          </a:p>
          <a:p>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determination of the </a:t>
            </a:r>
            <a:r>
              <a:rPr lang="en-US" sz="1600" dirty="0" smtClean="0">
                <a:latin typeface="Times New Roman" panose="02020603050405020304" pitchFamily="18" charset="0"/>
                <a:cs typeface="Times New Roman" panose="02020603050405020304" pitchFamily="18" charset="0"/>
              </a:rPr>
              <a:t>number of </a:t>
            </a:r>
            <a:r>
              <a:rPr lang="en-US" sz="1600" dirty="0">
                <a:latin typeface="Times New Roman" panose="02020603050405020304" pitchFamily="18" charset="0"/>
                <a:cs typeface="Times New Roman" panose="02020603050405020304" pitchFamily="18" charset="0"/>
              </a:rPr>
              <a:t>neurons of </a:t>
            </a:r>
            <a:r>
              <a:rPr lang="en-US" sz="1600" dirty="0" smtClean="0">
                <a:latin typeface="Times New Roman" panose="02020603050405020304" pitchFamily="18" charset="0"/>
                <a:cs typeface="Times New Roman" panose="02020603050405020304" pitchFamily="18" charset="0"/>
              </a:rPr>
              <a:t>hidden layer</a:t>
            </a:r>
            <a:endParaRPr lang="en-US" sz="16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048375" y="1190625"/>
            <a:ext cx="6143625" cy="5667375"/>
          </a:xfrm>
          <a:prstGeom prst="rect">
            <a:avLst/>
          </a:prstGeom>
        </p:spPr>
      </p:pic>
    </p:spTree>
    <p:extLst>
      <p:ext uri="{BB962C8B-B14F-4D97-AF65-F5344CB8AC3E}">
        <p14:creationId xmlns:p14="http://schemas.microsoft.com/office/powerpoint/2010/main" val="18087020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747212" y="763521"/>
            <a:ext cx="8347873" cy="710949"/>
          </a:xfrm>
          <a:prstGeom prst="rect">
            <a:avLst/>
          </a:prstGeom>
          <a:noFill/>
          <a:effectLst>
            <a:outerShdw blurRad="50800" dist="38100" dir="2700000" algn="tl" rotWithShape="0">
              <a:prstClr val="black">
                <a:alpha val="40000"/>
              </a:prstClr>
            </a:outerShdw>
          </a:effectLst>
        </p:spPr>
        <p:txBody>
          <a:bodyPr vert="horz" lIns="91440" tIns="45720" rIns="91440" bIns="45720" rtlCol="0" anchor="ctr">
            <a:normAutofit fontScale="97500"/>
          </a:bodyPr>
          <a:lstStyle>
            <a:lvl1pPr algn="l" defTabSz="1219170" rtl="0" eaLnBrk="1" latinLnBrk="0" hangingPunct="1">
              <a:spcBef>
                <a:spcPct val="0"/>
              </a:spcBef>
              <a:buNone/>
              <a:defRPr sz="4800" kern="1200">
                <a:solidFill>
                  <a:schemeClr val="bg1"/>
                </a:solidFill>
                <a:latin typeface="+mj-lt"/>
                <a:ea typeface="+mj-ea"/>
                <a:cs typeface="+mj-cs"/>
              </a:defRPr>
            </a:lvl1pPr>
          </a:lstStyle>
          <a:p>
            <a:r>
              <a:rPr lang="en-US" sz="3600" dirty="0" smtClean="0">
                <a:solidFill>
                  <a:schemeClr val="accent6">
                    <a:lumMod val="75000"/>
                  </a:schemeClr>
                </a:solidFill>
                <a:latin typeface="Arial Rounded MT Bold" panose="020F0704030504030204" pitchFamily="34" charset="0"/>
              </a:rPr>
              <a:t>Table of content</a:t>
            </a:r>
            <a:endParaRPr lang="en-US" sz="3600" dirty="0">
              <a:solidFill>
                <a:schemeClr val="accent6">
                  <a:lumMod val="75000"/>
                </a:schemeClr>
              </a:solidFill>
              <a:latin typeface="Arial Rounded MT Bold" panose="020F0704030504030204" pitchFamily="34" charset="0"/>
            </a:endParaRPr>
          </a:p>
        </p:txBody>
      </p:sp>
      <p:sp>
        <p:nvSpPr>
          <p:cNvPr id="5" name="Content Placeholder 4"/>
          <p:cNvSpPr txBox="1">
            <a:spLocks/>
          </p:cNvSpPr>
          <p:nvPr/>
        </p:nvSpPr>
        <p:spPr>
          <a:xfrm>
            <a:off x="747212" y="2388870"/>
            <a:ext cx="8347875" cy="4268409"/>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3733" b="0" i="0" kern="1200">
                <a:solidFill>
                  <a:srgbClr val="F2CD44"/>
                </a:solidFill>
                <a:latin typeface="+mn-lt"/>
                <a:ea typeface="+mn-ea"/>
                <a:cs typeface="+mn-cs"/>
              </a:defRPr>
            </a:lvl1pPr>
            <a:lvl2pPr marL="609585" indent="0" algn="ctr" defTabSz="1219170" rtl="0" eaLnBrk="1" latinLnBrk="0" hangingPunct="1">
              <a:spcBef>
                <a:spcPct val="20000"/>
              </a:spcBef>
              <a:buFont typeface="Arial" pitchFamily="34" charset="0"/>
              <a:buNone/>
              <a:defRPr sz="3733" kern="1200">
                <a:solidFill>
                  <a:schemeClr val="tx1">
                    <a:tint val="75000"/>
                  </a:schemeClr>
                </a:solidFill>
                <a:latin typeface="+mn-lt"/>
                <a:ea typeface="+mn-ea"/>
                <a:cs typeface="+mn-cs"/>
              </a:defRPr>
            </a:lvl2pPr>
            <a:lvl3pPr marL="1219170" indent="0" algn="ctr" defTabSz="121917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3pPr>
            <a:lvl4pPr marL="182875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4pPr>
            <a:lvl5pPr marL="243833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Intrusion</a:t>
            </a:r>
          </a:p>
          <a:p>
            <a:pPr marL="342900" indent="-342900">
              <a:buFont typeface="Arial" panose="020B0604020202020204" pitchFamily="34" charset="0"/>
              <a:buChar char="•"/>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Attacks </a:t>
            </a:r>
          </a:p>
          <a:p>
            <a:pPr marL="342900" indent="-342900">
              <a:buFont typeface="Arial" panose="020B0604020202020204" pitchFamily="34" charset="0"/>
              <a:buChar char="•"/>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IDS</a:t>
            </a:r>
          </a:p>
          <a:p>
            <a:pPr marL="342900" indent="-342900">
              <a:buFont typeface="Arial" panose="020B0604020202020204" pitchFamily="34" charset="0"/>
              <a:buChar char="•"/>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Solutions</a:t>
            </a:r>
          </a:p>
          <a:p>
            <a:pPr marL="342900" indent="-342900">
              <a:buFont typeface="Arial" panose="020B0604020202020204" pitchFamily="34" charset="0"/>
              <a:buChar char="•"/>
            </a:pPr>
            <a:r>
              <a:rPr lang="en-US" sz="2000" dirty="0" smtClean="0">
                <a:solidFill>
                  <a:schemeClr val="accent6">
                    <a:lumMod val="75000"/>
                  </a:schemeClr>
                </a:solidFill>
                <a:latin typeface="Times New Roman" panose="02020603050405020304" pitchFamily="18" charset="0"/>
                <a:cs typeface="Times New Roman" panose="02020603050405020304" pitchFamily="18" charset="0"/>
              </a:rPr>
              <a:t>Literature review </a:t>
            </a:r>
          </a:p>
          <a:p>
            <a:endParaRPr lang="en-US" sz="2400" dirty="0" smtClean="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0070808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smtClean="0">
                <a:latin typeface="Arial Rounded MT Bold" panose="020F0704030504030204" pitchFamily="34" charset="0"/>
              </a:rPr>
              <a:t>4.	 Intrusion </a:t>
            </a:r>
            <a:r>
              <a:rPr lang="en-US" sz="2000" b="1" dirty="0">
                <a:latin typeface="Arial Rounded MT Bold" panose="020F0704030504030204" pitchFamily="34" charset="0"/>
              </a:rPr>
              <a:t>Detection System Using </a:t>
            </a:r>
            <a:r>
              <a:rPr lang="en-US" sz="2000" b="1" dirty="0" smtClean="0">
                <a:latin typeface="Arial Rounded MT Bold" panose="020F0704030504030204" pitchFamily="34" charset="0"/>
              </a:rPr>
              <a:t>Self Organizing Maps</a:t>
            </a:r>
            <a:br>
              <a:rPr lang="en-US" sz="2000" b="1" dirty="0" smtClean="0">
                <a:latin typeface="Arial Rounded MT Bold" panose="020F0704030504030204" pitchFamily="34" charset="0"/>
              </a:rPr>
            </a:br>
            <a:r>
              <a:rPr lang="en-US" sz="1400" dirty="0">
                <a:solidFill>
                  <a:schemeClr val="accent1"/>
                </a:solidFill>
                <a:latin typeface="Arial Rounded MT Bold" panose="020F0704030504030204" pitchFamily="34" charset="0"/>
              </a:rPr>
              <a:t>V. K. </a:t>
            </a:r>
            <a:r>
              <a:rPr lang="en-US" sz="1400" dirty="0" err="1">
                <a:solidFill>
                  <a:schemeClr val="accent1"/>
                </a:solidFill>
                <a:latin typeface="Arial Rounded MT Bold" panose="020F0704030504030204" pitchFamily="34" charset="0"/>
              </a:rPr>
              <a:t>Pachghare</a:t>
            </a:r>
            <a:endParaRPr lang="en-US" sz="1400" dirty="0">
              <a:solidFill>
                <a:schemeClr val="accent1"/>
              </a:solidFill>
              <a:latin typeface="Arial Rounded MT Bold" panose="020F0704030504030204" pitchFamily="34" charset="0"/>
            </a:endParaRPr>
          </a:p>
        </p:txBody>
      </p:sp>
      <p:sp>
        <p:nvSpPr>
          <p:cNvPr id="3" name="Content Placeholder 2"/>
          <p:cNvSpPr>
            <a:spLocks noGrp="1"/>
          </p:cNvSpPr>
          <p:nvPr>
            <p:ph idx="1"/>
          </p:nvPr>
        </p:nvSpPr>
        <p:spPr/>
        <p:txBody>
          <a:bodyPr/>
          <a:lstStyle/>
          <a:p>
            <a:r>
              <a:rPr lang="en-US" dirty="0"/>
              <a:t>A </a:t>
            </a:r>
            <a:r>
              <a:rPr lang="en-US" b="1" dirty="0"/>
              <a:t>self-organizing map</a:t>
            </a:r>
            <a:r>
              <a:rPr lang="en-US" dirty="0"/>
              <a:t> (</a:t>
            </a:r>
            <a:r>
              <a:rPr lang="en-US" b="1" dirty="0"/>
              <a:t>SOM</a:t>
            </a:r>
            <a:r>
              <a:rPr lang="en-US" dirty="0" smtClean="0"/>
              <a:t>)</a:t>
            </a:r>
          </a:p>
          <a:p>
            <a:r>
              <a:rPr lang="en-US" dirty="0"/>
              <a:t>trained using unsupervised learning to produce a </a:t>
            </a:r>
            <a:r>
              <a:rPr lang="en-US" dirty="0" smtClean="0"/>
              <a:t>low-dimensional</a:t>
            </a:r>
          </a:p>
          <a:p>
            <a:r>
              <a:rPr lang="en-US" dirty="0" smtClean="0"/>
              <a:t>There is no hidden layer</a:t>
            </a:r>
          </a:p>
          <a:p>
            <a:endParaRPr lang="en-US" dirty="0"/>
          </a:p>
        </p:txBody>
      </p:sp>
      <p:pic>
        <p:nvPicPr>
          <p:cNvPr id="6150" name="Picture 6" descr="Image result for self organizing maps transparent"/>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7527925" y="3657917"/>
            <a:ext cx="3905250" cy="2762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5901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600" dirty="0">
                <a:latin typeface="Times New Roman" panose="02020603050405020304" pitchFamily="18" charset="0"/>
                <a:cs typeface="Times New Roman" panose="02020603050405020304" pitchFamily="18" charset="0"/>
              </a:rPr>
              <a:t>Data </a:t>
            </a:r>
            <a:r>
              <a:rPr lang="en-US" sz="1600" dirty="0" smtClean="0">
                <a:latin typeface="Times New Roman" panose="02020603050405020304" pitchFamily="18" charset="0"/>
                <a:cs typeface="Times New Roman" panose="02020603050405020304" pitchFamily="18" charset="0"/>
              </a:rPr>
              <a:t>Collection</a:t>
            </a:r>
          </a:p>
          <a:p>
            <a:pPr lvl="1"/>
            <a:r>
              <a:rPr lang="en-US" dirty="0">
                <a:latin typeface="Times New Roman" panose="02020603050405020304" pitchFamily="18" charset="0"/>
                <a:cs typeface="Times New Roman" panose="02020603050405020304" pitchFamily="18" charset="0"/>
              </a:rPr>
              <a:t>to collect distinct and various kinds of network </a:t>
            </a:r>
            <a:r>
              <a:rPr lang="en-US" dirty="0" smtClean="0">
                <a:latin typeface="Times New Roman" panose="02020603050405020304" pitchFamily="18" charset="0"/>
                <a:cs typeface="Times New Roman" panose="02020603050405020304" pitchFamily="18" charset="0"/>
              </a:rPr>
              <a:t>packets. To </a:t>
            </a:r>
            <a:r>
              <a:rPr lang="en-US" dirty="0">
                <a:latin typeface="Times New Roman" panose="02020603050405020304" pitchFamily="18" charset="0"/>
                <a:cs typeface="Times New Roman" panose="02020603050405020304" pitchFamily="18" charset="0"/>
              </a:rPr>
              <a:t>collect data we can use any packet sniffer</a:t>
            </a:r>
            <a:endParaRPr lang="en-US" sz="1400" dirty="0" smtClean="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Vector </a:t>
            </a:r>
            <a:r>
              <a:rPr lang="en-US" sz="1600" dirty="0" smtClean="0">
                <a:latin typeface="Times New Roman" panose="02020603050405020304" pitchFamily="18" charset="0"/>
                <a:cs typeface="Times New Roman" panose="02020603050405020304" pitchFamily="18" charset="0"/>
              </a:rPr>
              <a:t>Extraction</a:t>
            </a:r>
          </a:p>
          <a:p>
            <a:r>
              <a:rPr lang="en-US" sz="1600" dirty="0">
                <a:latin typeface="Times New Roman" panose="02020603050405020304" pitchFamily="18" charset="0"/>
                <a:cs typeface="Times New Roman" panose="02020603050405020304" pitchFamily="18" charset="0"/>
              </a:rPr>
              <a:t>Training </a:t>
            </a:r>
            <a:r>
              <a:rPr lang="en-US" sz="1600" dirty="0" smtClean="0">
                <a:latin typeface="Times New Roman" panose="02020603050405020304" pitchFamily="18" charset="0"/>
                <a:cs typeface="Times New Roman" panose="02020603050405020304" pitchFamily="18" charset="0"/>
              </a:rPr>
              <a:t>Self Organizing </a:t>
            </a:r>
            <a:r>
              <a:rPr lang="en-US" sz="1600" dirty="0">
                <a:latin typeface="Times New Roman" panose="02020603050405020304" pitchFamily="18" charset="0"/>
                <a:cs typeface="Times New Roman" panose="02020603050405020304" pitchFamily="18" charset="0"/>
              </a:rPr>
              <a:t>Map</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62342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5017" y="4909107"/>
            <a:ext cx="4375563" cy="1832460"/>
          </a:xfrm>
        </p:spPr>
        <p:txBody>
          <a:bodyPr/>
          <a:lstStyle/>
          <a:p>
            <a:r>
              <a:rPr lang="en-US" dirty="0" smtClean="0">
                <a:latin typeface="Arial Rounded MT Bold" panose="020F0704030504030204" pitchFamily="34" charset="0"/>
              </a:rPr>
              <a:t>Appendix </a:t>
            </a:r>
            <a:endParaRPr lang="en-US" dirty="0">
              <a:latin typeface="Arial Rounded MT Bold" panose="020F0704030504030204" pitchFamily="34" charset="0"/>
            </a:endParaRPr>
          </a:p>
        </p:txBody>
      </p:sp>
    </p:spTree>
    <p:extLst>
      <p:ext uri="{BB962C8B-B14F-4D97-AF65-F5344CB8AC3E}">
        <p14:creationId xmlns:p14="http://schemas.microsoft.com/office/powerpoint/2010/main" val="1329953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94360" y="212725"/>
            <a:ext cx="10112058" cy="1143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200" b="1" dirty="0" smtClean="0">
                <a:latin typeface="Arial Rounded MT Bold" panose="020F0704030504030204" pitchFamily="34" charset="0"/>
              </a:rPr>
              <a:t>Misuse</a:t>
            </a:r>
            <a:r>
              <a:rPr lang="en-US" altLang="en-US" sz="3200" dirty="0" smtClean="0">
                <a:latin typeface="Arial Rounded MT Bold" panose="020F0704030504030204" pitchFamily="34" charset="0"/>
              </a:rPr>
              <a:t> </a:t>
            </a:r>
            <a:r>
              <a:rPr lang="en-US" altLang="en-US" sz="3200" b="1" dirty="0" smtClean="0">
                <a:latin typeface="Arial Rounded MT Bold" panose="020F0704030504030204" pitchFamily="34" charset="0"/>
              </a:rPr>
              <a:t>Detection</a:t>
            </a:r>
            <a:endParaRPr lang="en-US" altLang="en-US" sz="3200" b="1" dirty="0" smtClean="0">
              <a:latin typeface="Arial Rounded MT Bold" panose="020F0704030504030204" pitchFamily="34" charset="0"/>
            </a:endParaRPr>
          </a:p>
        </p:txBody>
      </p:sp>
      <p:grpSp>
        <p:nvGrpSpPr>
          <p:cNvPr id="5" name="Group 3"/>
          <p:cNvGrpSpPr>
            <a:grpSpLocks/>
          </p:cNvGrpSpPr>
          <p:nvPr/>
        </p:nvGrpSpPr>
        <p:grpSpPr bwMode="auto">
          <a:xfrm>
            <a:off x="3116580" y="1433513"/>
            <a:ext cx="6704013" cy="3760787"/>
            <a:chOff x="624" y="912"/>
            <a:chExt cx="4223" cy="2369"/>
          </a:xfrm>
        </p:grpSpPr>
        <p:sp>
          <p:nvSpPr>
            <p:cNvPr id="6" name="AutoShape 4"/>
            <p:cNvSpPr>
              <a:spLocks noChangeArrowheads="1"/>
            </p:cNvSpPr>
            <p:nvPr/>
          </p:nvSpPr>
          <p:spPr bwMode="auto">
            <a:xfrm>
              <a:off x="624" y="1200"/>
              <a:ext cx="960" cy="1737"/>
            </a:xfrm>
            <a:prstGeom prst="can">
              <a:avLst>
                <a:gd name="adj" fmla="val 28749"/>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400">
                <a:solidFill>
                  <a:srgbClr val="00CC00"/>
                </a:solidFill>
                <a:latin typeface="Times New Roman" panose="02020603050405020304" pitchFamily="18" charset="0"/>
              </a:endParaRPr>
            </a:p>
          </p:txBody>
        </p:sp>
        <p:sp>
          <p:nvSpPr>
            <p:cNvPr id="7" name="Text Box 5"/>
            <p:cNvSpPr txBox="1">
              <a:spLocks noChangeArrowheads="1"/>
            </p:cNvSpPr>
            <p:nvPr/>
          </p:nvSpPr>
          <p:spPr bwMode="auto">
            <a:xfrm>
              <a:off x="624" y="1449"/>
              <a:ext cx="1104" cy="1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latin typeface="Times New Roman" panose="02020603050405020304" pitchFamily="18" charset="0"/>
                </a:rPr>
                <a:t>Intrusion Patterns:</a:t>
              </a:r>
            </a:p>
            <a:p>
              <a:pPr marL="0" lvl="2">
                <a:spcBef>
                  <a:spcPct val="50000"/>
                </a:spcBef>
              </a:pPr>
              <a:r>
                <a:rPr lang="en-US" altLang="en-US">
                  <a:latin typeface="Times New Roman" panose="02020603050405020304" pitchFamily="18" charset="0"/>
                  <a:cs typeface="Times New Roman" panose="02020603050405020304" pitchFamily="18" charset="0"/>
                </a:rPr>
                <a:t>Sequences of system calls, patterns of network traffic, etc</a:t>
              </a:r>
              <a:r>
                <a:rPr lang="en-US" altLang="en-US"/>
                <a:t>.</a:t>
              </a:r>
            </a:p>
            <a:p>
              <a:pPr>
                <a:spcBef>
                  <a:spcPct val="50000"/>
                </a:spcBef>
              </a:pPr>
              <a:endParaRPr lang="en-US" altLang="en-US" sz="2400">
                <a:latin typeface="Times New Roman" panose="02020603050405020304" pitchFamily="18" charset="0"/>
              </a:endParaRPr>
            </a:p>
          </p:txBody>
        </p:sp>
        <p:sp>
          <p:nvSpPr>
            <p:cNvPr id="8" name="Line 6"/>
            <p:cNvSpPr>
              <a:spLocks noChangeShapeType="1"/>
            </p:cNvSpPr>
            <p:nvPr/>
          </p:nvSpPr>
          <p:spPr bwMode="auto">
            <a:xfrm flipH="1">
              <a:off x="2969" y="2470"/>
              <a:ext cx="524" cy="401"/>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7"/>
            <p:cNvSpPr>
              <a:spLocks noChangeShapeType="1"/>
            </p:cNvSpPr>
            <p:nvPr/>
          </p:nvSpPr>
          <p:spPr bwMode="auto">
            <a:xfrm flipH="1">
              <a:off x="3446" y="2562"/>
              <a:ext cx="125" cy="294"/>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Oval 8"/>
            <p:cNvSpPr>
              <a:spLocks noChangeArrowheads="1"/>
            </p:cNvSpPr>
            <p:nvPr/>
          </p:nvSpPr>
          <p:spPr bwMode="auto">
            <a:xfrm>
              <a:off x="2918" y="2808"/>
              <a:ext cx="529" cy="194"/>
            </a:xfrm>
            <a:prstGeom prst="ellipse">
              <a:avLst/>
            </a:prstGeom>
            <a:solidFill>
              <a:srgbClr val="FFFF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 name="Freeform 9"/>
            <p:cNvSpPr>
              <a:spLocks/>
            </p:cNvSpPr>
            <p:nvPr/>
          </p:nvSpPr>
          <p:spPr bwMode="auto">
            <a:xfrm>
              <a:off x="3493" y="2464"/>
              <a:ext cx="81" cy="100"/>
            </a:xfrm>
            <a:custGeom>
              <a:avLst/>
              <a:gdLst>
                <a:gd name="T0" fmla="*/ 1 w 162"/>
                <a:gd name="T1" fmla="*/ 1 h 198"/>
                <a:gd name="T2" fmla="*/ 0 w 162"/>
                <a:gd name="T3" fmla="*/ 1 h 198"/>
                <a:gd name="T4" fmla="*/ 1 w 162"/>
                <a:gd name="T5" fmla="*/ 1 h 198"/>
                <a:gd name="T6" fmla="*/ 1 w 162"/>
                <a:gd name="T7" fmla="*/ 1 h 198"/>
                <a:gd name="T8" fmla="*/ 1 w 162"/>
                <a:gd name="T9" fmla="*/ 1 h 198"/>
                <a:gd name="T10" fmla="*/ 1 w 162"/>
                <a:gd name="T11" fmla="*/ 1 h 198"/>
                <a:gd name="T12" fmla="*/ 1 w 162"/>
                <a:gd name="T13" fmla="*/ 1 h 198"/>
                <a:gd name="T14" fmla="*/ 1 w 162"/>
                <a:gd name="T15" fmla="*/ 1 h 198"/>
                <a:gd name="T16" fmla="*/ 1 w 162"/>
                <a:gd name="T17" fmla="*/ 1 h 198"/>
                <a:gd name="T18" fmla="*/ 1 w 162"/>
                <a:gd name="T19" fmla="*/ 1 h 198"/>
                <a:gd name="T20" fmla="*/ 1 w 162"/>
                <a:gd name="T21" fmla="*/ 1 h 198"/>
                <a:gd name="T22" fmla="*/ 1 w 162"/>
                <a:gd name="T23" fmla="*/ 1 h 198"/>
                <a:gd name="T24" fmla="*/ 1 w 162"/>
                <a:gd name="T25" fmla="*/ 1 h 198"/>
                <a:gd name="T26" fmla="*/ 1 w 162"/>
                <a:gd name="T27" fmla="*/ 1 h 198"/>
                <a:gd name="T28" fmla="*/ 1 w 162"/>
                <a:gd name="T29" fmla="*/ 1 h 198"/>
                <a:gd name="T30" fmla="*/ 1 w 162"/>
                <a:gd name="T31" fmla="*/ 1 h 198"/>
                <a:gd name="T32" fmla="*/ 1 w 162"/>
                <a:gd name="T33" fmla="*/ 0 h 198"/>
                <a:gd name="T34" fmla="*/ 1 w 162"/>
                <a:gd name="T35" fmla="*/ 1 h 198"/>
                <a:gd name="T36" fmla="*/ 1 w 162"/>
                <a:gd name="T37" fmla="*/ 1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98"/>
                <a:gd name="T59" fmla="*/ 162 w 162"/>
                <a:gd name="T60" fmla="*/ 198 h 1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98">
                  <a:moveTo>
                    <a:pt x="1" y="7"/>
                  </a:moveTo>
                  <a:lnTo>
                    <a:pt x="0" y="16"/>
                  </a:lnTo>
                  <a:lnTo>
                    <a:pt x="1" y="30"/>
                  </a:lnTo>
                  <a:lnTo>
                    <a:pt x="12" y="62"/>
                  </a:lnTo>
                  <a:lnTo>
                    <a:pt x="33" y="102"/>
                  </a:lnTo>
                  <a:lnTo>
                    <a:pt x="60" y="136"/>
                  </a:lnTo>
                  <a:lnTo>
                    <a:pt x="92" y="168"/>
                  </a:lnTo>
                  <a:lnTo>
                    <a:pt x="120" y="187"/>
                  </a:lnTo>
                  <a:lnTo>
                    <a:pt x="145" y="198"/>
                  </a:lnTo>
                  <a:lnTo>
                    <a:pt x="152" y="198"/>
                  </a:lnTo>
                  <a:lnTo>
                    <a:pt x="158" y="192"/>
                  </a:lnTo>
                  <a:lnTo>
                    <a:pt x="162" y="184"/>
                  </a:lnTo>
                  <a:lnTo>
                    <a:pt x="161" y="171"/>
                  </a:lnTo>
                  <a:lnTo>
                    <a:pt x="147" y="137"/>
                  </a:lnTo>
                  <a:lnTo>
                    <a:pt x="99" y="63"/>
                  </a:lnTo>
                  <a:lnTo>
                    <a:pt x="40" y="12"/>
                  </a:lnTo>
                  <a:lnTo>
                    <a:pt x="15" y="0"/>
                  </a:lnTo>
                  <a:lnTo>
                    <a:pt x="7" y="3"/>
                  </a:lnTo>
                  <a:lnTo>
                    <a:pt x="1" y="7"/>
                  </a:lnTo>
                  <a:close/>
                </a:path>
              </a:pathLst>
            </a:custGeom>
            <a:solidFill>
              <a:srgbClr val="FFFFC2"/>
            </a:solidFill>
            <a:ln w="11113">
              <a:solidFill>
                <a:srgbClr val="FF0000"/>
              </a:solidFill>
              <a:round/>
              <a:headEnd/>
              <a:tailEnd/>
            </a:ln>
          </p:spPr>
          <p:txBody>
            <a:bodyPr/>
            <a:lstStyle/>
            <a:p>
              <a:endParaRPr lang="en-US"/>
            </a:p>
          </p:txBody>
        </p:sp>
        <p:sp>
          <p:nvSpPr>
            <p:cNvPr id="12" name="Freeform 10"/>
            <p:cNvSpPr>
              <a:spLocks/>
            </p:cNvSpPr>
            <p:nvPr/>
          </p:nvSpPr>
          <p:spPr bwMode="auto">
            <a:xfrm>
              <a:off x="3504" y="2467"/>
              <a:ext cx="66" cy="85"/>
            </a:xfrm>
            <a:custGeom>
              <a:avLst/>
              <a:gdLst>
                <a:gd name="T0" fmla="*/ 0 w 134"/>
                <a:gd name="T1" fmla="*/ 1 h 169"/>
                <a:gd name="T2" fmla="*/ 0 w 134"/>
                <a:gd name="T3" fmla="*/ 1 h 169"/>
                <a:gd name="T4" fmla="*/ 0 w 134"/>
                <a:gd name="T5" fmla="*/ 1 h 169"/>
                <a:gd name="T6" fmla="*/ 0 w 134"/>
                <a:gd name="T7" fmla="*/ 1 h 169"/>
                <a:gd name="T8" fmla="*/ 0 w 134"/>
                <a:gd name="T9" fmla="*/ 1 h 169"/>
                <a:gd name="T10" fmla="*/ 0 w 134"/>
                <a:gd name="T11" fmla="*/ 1 h 169"/>
                <a:gd name="T12" fmla="*/ 0 w 134"/>
                <a:gd name="T13" fmla="*/ 1 h 169"/>
                <a:gd name="T14" fmla="*/ 0 w 134"/>
                <a:gd name="T15" fmla="*/ 1 h 169"/>
                <a:gd name="T16" fmla="*/ 0 w 134"/>
                <a:gd name="T17" fmla="*/ 1 h 169"/>
                <a:gd name="T18" fmla="*/ 0 w 134"/>
                <a:gd name="T19" fmla="*/ 1 h 169"/>
                <a:gd name="T20" fmla="*/ 0 w 134"/>
                <a:gd name="T21" fmla="*/ 0 h 169"/>
                <a:gd name="T22" fmla="*/ 0 w 134"/>
                <a:gd name="T23" fmla="*/ 1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169"/>
                <a:gd name="T38" fmla="*/ 134 w 134"/>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169">
                  <a:moveTo>
                    <a:pt x="0" y="6"/>
                  </a:moveTo>
                  <a:lnTo>
                    <a:pt x="9" y="52"/>
                  </a:lnTo>
                  <a:lnTo>
                    <a:pt x="50" y="116"/>
                  </a:lnTo>
                  <a:lnTo>
                    <a:pt x="100" y="160"/>
                  </a:lnTo>
                  <a:lnTo>
                    <a:pt x="119" y="169"/>
                  </a:lnTo>
                  <a:lnTo>
                    <a:pt x="132" y="164"/>
                  </a:lnTo>
                  <a:lnTo>
                    <a:pt x="134" y="146"/>
                  </a:lnTo>
                  <a:lnTo>
                    <a:pt x="124" y="118"/>
                  </a:lnTo>
                  <a:lnTo>
                    <a:pt x="83" y="53"/>
                  </a:lnTo>
                  <a:lnTo>
                    <a:pt x="32" y="9"/>
                  </a:lnTo>
                  <a:lnTo>
                    <a:pt x="12" y="0"/>
                  </a:lnTo>
                  <a:lnTo>
                    <a:pt x="0" y="6"/>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 name="Freeform 11"/>
            <p:cNvSpPr>
              <a:spLocks/>
            </p:cNvSpPr>
            <p:nvPr/>
          </p:nvSpPr>
          <p:spPr bwMode="auto">
            <a:xfrm>
              <a:off x="3509" y="2472"/>
              <a:ext cx="38" cy="49"/>
            </a:xfrm>
            <a:custGeom>
              <a:avLst/>
              <a:gdLst>
                <a:gd name="T0" fmla="*/ 0 w 75"/>
                <a:gd name="T1" fmla="*/ 0 h 98"/>
                <a:gd name="T2" fmla="*/ 1 w 75"/>
                <a:gd name="T3" fmla="*/ 1 h 98"/>
                <a:gd name="T4" fmla="*/ 1 w 75"/>
                <a:gd name="T5" fmla="*/ 1 h 98"/>
                <a:gd name="T6" fmla="*/ 1 w 75"/>
                <a:gd name="T7" fmla="*/ 1 h 98"/>
                <a:gd name="T8" fmla="*/ 1 w 75"/>
                <a:gd name="T9" fmla="*/ 1 h 98"/>
                <a:gd name="T10" fmla="*/ 1 w 75"/>
                <a:gd name="T11" fmla="*/ 1 h 98"/>
                <a:gd name="T12" fmla="*/ 0 w 75"/>
                <a:gd name="T13" fmla="*/ 0 h 98"/>
                <a:gd name="T14" fmla="*/ 0 60000 65536"/>
                <a:gd name="T15" fmla="*/ 0 60000 65536"/>
                <a:gd name="T16" fmla="*/ 0 60000 65536"/>
                <a:gd name="T17" fmla="*/ 0 60000 65536"/>
                <a:gd name="T18" fmla="*/ 0 60000 65536"/>
                <a:gd name="T19" fmla="*/ 0 60000 65536"/>
                <a:gd name="T20" fmla="*/ 0 60000 65536"/>
                <a:gd name="T21" fmla="*/ 0 w 75"/>
                <a:gd name="T22" fmla="*/ 0 h 98"/>
                <a:gd name="T23" fmla="*/ 75 w 7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98">
                  <a:moveTo>
                    <a:pt x="0" y="0"/>
                  </a:moveTo>
                  <a:lnTo>
                    <a:pt x="22" y="65"/>
                  </a:lnTo>
                  <a:lnTo>
                    <a:pt x="51" y="92"/>
                  </a:lnTo>
                  <a:lnTo>
                    <a:pt x="75" y="98"/>
                  </a:lnTo>
                  <a:lnTo>
                    <a:pt x="54" y="34"/>
                  </a:lnTo>
                  <a:lnTo>
                    <a:pt x="23" y="6"/>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 name="Freeform 12"/>
            <p:cNvSpPr>
              <a:spLocks/>
            </p:cNvSpPr>
            <p:nvPr/>
          </p:nvSpPr>
          <p:spPr bwMode="auto">
            <a:xfrm>
              <a:off x="3545" y="2522"/>
              <a:ext cx="21" cy="24"/>
            </a:xfrm>
            <a:custGeom>
              <a:avLst/>
              <a:gdLst>
                <a:gd name="T0" fmla="*/ 0 w 42"/>
                <a:gd name="T1" fmla="*/ 1 h 48"/>
                <a:gd name="T2" fmla="*/ 1 w 42"/>
                <a:gd name="T3" fmla="*/ 1 h 48"/>
                <a:gd name="T4" fmla="*/ 1 w 42"/>
                <a:gd name="T5" fmla="*/ 1 h 48"/>
                <a:gd name="T6" fmla="*/ 1 w 42"/>
                <a:gd name="T7" fmla="*/ 1 h 48"/>
                <a:gd name="T8" fmla="*/ 1 w 42"/>
                <a:gd name="T9" fmla="*/ 1 h 48"/>
                <a:gd name="T10" fmla="*/ 1 w 42"/>
                <a:gd name="T11" fmla="*/ 1 h 48"/>
                <a:gd name="T12" fmla="*/ 1 w 42"/>
                <a:gd name="T13" fmla="*/ 0 h 48"/>
                <a:gd name="T14" fmla="*/ 1 w 42"/>
                <a:gd name="T15" fmla="*/ 1 h 48"/>
                <a:gd name="T16" fmla="*/ 1 w 42"/>
                <a:gd name="T17" fmla="*/ 1 h 48"/>
                <a:gd name="T18" fmla="*/ 1 w 42"/>
                <a:gd name="T19" fmla="*/ 1 h 48"/>
                <a:gd name="T20" fmla="*/ 1 w 42"/>
                <a:gd name="T21" fmla="*/ 1 h 48"/>
                <a:gd name="T22" fmla="*/ 1 w 42"/>
                <a:gd name="T23" fmla="*/ 1 h 48"/>
                <a:gd name="T24" fmla="*/ 1 w 42"/>
                <a:gd name="T25" fmla="*/ 1 h 48"/>
                <a:gd name="T26" fmla="*/ 1 w 42"/>
                <a:gd name="T27" fmla="*/ 1 h 48"/>
                <a:gd name="T28" fmla="*/ 1 w 42"/>
                <a:gd name="T29" fmla="*/ 1 h 48"/>
                <a:gd name="T30" fmla="*/ 0 w 42"/>
                <a:gd name="T31" fmla="*/ 1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8"/>
                <a:gd name="T50" fmla="*/ 42 w 42"/>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8">
                  <a:moveTo>
                    <a:pt x="0" y="26"/>
                  </a:moveTo>
                  <a:lnTo>
                    <a:pt x="19" y="43"/>
                  </a:lnTo>
                  <a:lnTo>
                    <a:pt x="39" y="48"/>
                  </a:lnTo>
                  <a:lnTo>
                    <a:pt x="42" y="41"/>
                  </a:lnTo>
                  <a:lnTo>
                    <a:pt x="32" y="25"/>
                  </a:lnTo>
                  <a:lnTo>
                    <a:pt x="25" y="8"/>
                  </a:lnTo>
                  <a:lnTo>
                    <a:pt x="14" y="0"/>
                  </a:lnTo>
                  <a:lnTo>
                    <a:pt x="12" y="21"/>
                  </a:lnTo>
                  <a:lnTo>
                    <a:pt x="16" y="34"/>
                  </a:lnTo>
                  <a:lnTo>
                    <a:pt x="25" y="31"/>
                  </a:lnTo>
                  <a:lnTo>
                    <a:pt x="28" y="31"/>
                  </a:lnTo>
                  <a:lnTo>
                    <a:pt x="41" y="41"/>
                  </a:lnTo>
                  <a:lnTo>
                    <a:pt x="37" y="45"/>
                  </a:lnTo>
                  <a:lnTo>
                    <a:pt x="30" y="45"/>
                  </a:lnTo>
                  <a:lnTo>
                    <a:pt x="19" y="41"/>
                  </a:lnTo>
                  <a:lnTo>
                    <a:pt x="0" y="26"/>
                  </a:lnTo>
                  <a:close/>
                </a:path>
              </a:pathLst>
            </a:custGeom>
            <a:solidFill>
              <a:srgbClr val="FFFFFF"/>
            </a:solidFill>
            <a:ln w="11113">
              <a:solidFill>
                <a:srgbClr val="FFFFFF"/>
              </a:solidFill>
              <a:round/>
              <a:headEnd/>
              <a:tailEnd/>
            </a:ln>
          </p:spPr>
          <p:txBody>
            <a:bodyPr/>
            <a:lstStyle/>
            <a:p>
              <a:endParaRPr lang="en-US"/>
            </a:p>
          </p:txBody>
        </p:sp>
        <p:sp>
          <p:nvSpPr>
            <p:cNvPr id="15" name="Freeform 13"/>
            <p:cNvSpPr>
              <a:spLocks/>
            </p:cNvSpPr>
            <p:nvPr/>
          </p:nvSpPr>
          <p:spPr bwMode="auto">
            <a:xfrm>
              <a:off x="3533" y="2497"/>
              <a:ext cx="11" cy="15"/>
            </a:xfrm>
            <a:custGeom>
              <a:avLst/>
              <a:gdLst>
                <a:gd name="T0" fmla="*/ 0 w 21"/>
                <a:gd name="T1" fmla="*/ 0 h 29"/>
                <a:gd name="T2" fmla="*/ 1 w 21"/>
                <a:gd name="T3" fmla="*/ 1 h 29"/>
                <a:gd name="T4" fmla="*/ 1 w 21"/>
                <a:gd name="T5" fmla="*/ 1 h 29"/>
                <a:gd name="T6" fmla="*/ 1 w 21"/>
                <a:gd name="T7" fmla="*/ 1 h 29"/>
                <a:gd name="T8" fmla="*/ 0 w 21"/>
                <a:gd name="T9" fmla="*/ 0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0" y="0"/>
                  </a:moveTo>
                  <a:lnTo>
                    <a:pt x="3" y="21"/>
                  </a:lnTo>
                  <a:lnTo>
                    <a:pt x="21" y="29"/>
                  </a:lnTo>
                  <a:lnTo>
                    <a:pt x="18" y="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14"/>
            <p:cNvSpPr>
              <a:spLocks/>
            </p:cNvSpPr>
            <p:nvPr/>
          </p:nvSpPr>
          <p:spPr bwMode="auto">
            <a:xfrm>
              <a:off x="3509" y="2473"/>
              <a:ext cx="29" cy="56"/>
            </a:xfrm>
            <a:custGeom>
              <a:avLst/>
              <a:gdLst>
                <a:gd name="T0" fmla="*/ 0 w 59"/>
                <a:gd name="T1" fmla="*/ 0 h 112"/>
                <a:gd name="T2" fmla="*/ 0 w 59"/>
                <a:gd name="T3" fmla="*/ 1 h 112"/>
                <a:gd name="T4" fmla="*/ 0 w 59"/>
                <a:gd name="T5" fmla="*/ 1 h 112"/>
                <a:gd name="T6" fmla="*/ 0 w 59"/>
                <a:gd name="T7" fmla="*/ 1 h 112"/>
                <a:gd name="T8" fmla="*/ 0 60000 65536"/>
                <a:gd name="T9" fmla="*/ 0 60000 65536"/>
                <a:gd name="T10" fmla="*/ 0 60000 65536"/>
                <a:gd name="T11" fmla="*/ 0 60000 65536"/>
                <a:gd name="T12" fmla="*/ 0 w 59"/>
                <a:gd name="T13" fmla="*/ 0 h 112"/>
                <a:gd name="T14" fmla="*/ 59 w 59"/>
                <a:gd name="T15" fmla="*/ 112 h 112"/>
              </a:gdLst>
              <a:ahLst/>
              <a:cxnLst>
                <a:cxn ang="T8">
                  <a:pos x="T0" y="T1"/>
                </a:cxn>
                <a:cxn ang="T9">
                  <a:pos x="T2" y="T3"/>
                </a:cxn>
                <a:cxn ang="T10">
                  <a:pos x="T4" y="T5"/>
                </a:cxn>
                <a:cxn ang="T11">
                  <a:pos x="T6" y="T7"/>
                </a:cxn>
              </a:cxnLst>
              <a:rect l="T12" t="T13" r="T14" b="T15"/>
              <a:pathLst>
                <a:path w="59" h="112">
                  <a:moveTo>
                    <a:pt x="1" y="0"/>
                  </a:moveTo>
                  <a:lnTo>
                    <a:pt x="0" y="21"/>
                  </a:lnTo>
                  <a:lnTo>
                    <a:pt x="12" y="51"/>
                  </a:lnTo>
                  <a:lnTo>
                    <a:pt x="59" y="112"/>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15"/>
            <p:cNvSpPr>
              <a:spLocks/>
            </p:cNvSpPr>
            <p:nvPr/>
          </p:nvSpPr>
          <p:spPr bwMode="auto">
            <a:xfrm>
              <a:off x="3493" y="2445"/>
              <a:ext cx="99" cy="118"/>
            </a:xfrm>
            <a:custGeom>
              <a:avLst/>
              <a:gdLst>
                <a:gd name="T0" fmla="*/ 1 w 197"/>
                <a:gd name="T1" fmla="*/ 1 h 235"/>
                <a:gd name="T2" fmla="*/ 1 w 197"/>
                <a:gd name="T3" fmla="*/ 1 h 235"/>
                <a:gd name="T4" fmla="*/ 1 w 197"/>
                <a:gd name="T5" fmla="*/ 1 h 235"/>
                <a:gd name="T6" fmla="*/ 1 w 197"/>
                <a:gd name="T7" fmla="*/ 1 h 235"/>
                <a:gd name="T8" fmla="*/ 0 w 197"/>
                <a:gd name="T9" fmla="*/ 1 h 235"/>
                <a:gd name="T10" fmla="*/ 0 w 197"/>
                <a:gd name="T11" fmla="*/ 1 h 235"/>
                <a:gd name="T12" fmla="*/ 1 w 197"/>
                <a:gd name="T13" fmla="*/ 0 h 235"/>
                <a:gd name="T14" fmla="*/ 1 w 197"/>
                <a:gd name="T15" fmla="*/ 1 h 235"/>
                <a:gd name="T16" fmla="*/ 1 w 197"/>
                <a:gd name="T17" fmla="*/ 1 h 235"/>
                <a:gd name="T18" fmla="*/ 1 w 197"/>
                <a:gd name="T19" fmla="*/ 1 h 235"/>
                <a:gd name="T20" fmla="*/ 1 w 197"/>
                <a:gd name="T21" fmla="*/ 1 h 235"/>
                <a:gd name="T22" fmla="*/ 1 w 197"/>
                <a:gd name="T23" fmla="*/ 1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235"/>
                <a:gd name="T38" fmla="*/ 197 w 197"/>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235">
                  <a:moveTo>
                    <a:pt x="156" y="235"/>
                  </a:moveTo>
                  <a:lnTo>
                    <a:pt x="109" y="129"/>
                  </a:lnTo>
                  <a:lnTo>
                    <a:pt x="54" y="66"/>
                  </a:lnTo>
                  <a:lnTo>
                    <a:pt x="26" y="51"/>
                  </a:lnTo>
                  <a:lnTo>
                    <a:pt x="0" y="50"/>
                  </a:lnTo>
                  <a:lnTo>
                    <a:pt x="0" y="46"/>
                  </a:lnTo>
                  <a:lnTo>
                    <a:pt x="43" y="0"/>
                  </a:lnTo>
                  <a:lnTo>
                    <a:pt x="93" y="30"/>
                  </a:lnTo>
                  <a:lnTo>
                    <a:pt x="138" y="74"/>
                  </a:lnTo>
                  <a:lnTo>
                    <a:pt x="173" y="125"/>
                  </a:lnTo>
                  <a:lnTo>
                    <a:pt x="197" y="187"/>
                  </a:lnTo>
                  <a:lnTo>
                    <a:pt x="156" y="235"/>
                  </a:lnTo>
                  <a:close/>
                </a:path>
              </a:pathLst>
            </a:custGeom>
            <a:solidFill>
              <a:srgbClr val="E10000"/>
            </a:solidFill>
            <a:ln w="11113">
              <a:solidFill>
                <a:srgbClr val="E10000"/>
              </a:solidFill>
              <a:round/>
              <a:headEnd/>
              <a:tailEnd/>
            </a:ln>
          </p:spPr>
          <p:txBody>
            <a:bodyPr/>
            <a:lstStyle/>
            <a:p>
              <a:endParaRPr lang="en-US"/>
            </a:p>
          </p:txBody>
        </p:sp>
        <p:sp>
          <p:nvSpPr>
            <p:cNvPr id="18" name="Freeform 16"/>
            <p:cNvSpPr>
              <a:spLocks/>
            </p:cNvSpPr>
            <p:nvPr/>
          </p:nvSpPr>
          <p:spPr bwMode="auto">
            <a:xfrm>
              <a:off x="3515" y="2213"/>
              <a:ext cx="294" cy="328"/>
            </a:xfrm>
            <a:custGeom>
              <a:avLst/>
              <a:gdLst>
                <a:gd name="T0" fmla="*/ 1 w 588"/>
                <a:gd name="T1" fmla="*/ 1 h 656"/>
                <a:gd name="T2" fmla="*/ 1 w 588"/>
                <a:gd name="T3" fmla="*/ 1 h 656"/>
                <a:gd name="T4" fmla="*/ 1 w 588"/>
                <a:gd name="T5" fmla="*/ 1 h 656"/>
                <a:gd name="T6" fmla="*/ 1 w 588"/>
                <a:gd name="T7" fmla="*/ 1 h 656"/>
                <a:gd name="T8" fmla="*/ 1 w 588"/>
                <a:gd name="T9" fmla="*/ 1 h 656"/>
                <a:gd name="T10" fmla="*/ 1 w 588"/>
                <a:gd name="T11" fmla="*/ 1 h 656"/>
                <a:gd name="T12" fmla="*/ 1 w 588"/>
                <a:gd name="T13" fmla="*/ 1 h 656"/>
                <a:gd name="T14" fmla="*/ 1 w 588"/>
                <a:gd name="T15" fmla="*/ 1 h 656"/>
                <a:gd name="T16" fmla="*/ 1 w 588"/>
                <a:gd name="T17" fmla="*/ 1 h 656"/>
                <a:gd name="T18" fmla="*/ 1 w 588"/>
                <a:gd name="T19" fmla="*/ 1 h 656"/>
                <a:gd name="T20" fmla="*/ 1 w 588"/>
                <a:gd name="T21" fmla="*/ 1 h 656"/>
                <a:gd name="T22" fmla="*/ 1 w 588"/>
                <a:gd name="T23" fmla="*/ 1 h 656"/>
                <a:gd name="T24" fmla="*/ 1 w 588"/>
                <a:gd name="T25" fmla="*/ 0 h 656"/>
                <a:gd name="T26" fmla="*/ 1 w 588"/>
                <a:gd name="T27" fmla="*/ 1 h 656"/>
                <a:gd name="T28" fmla="*/ 1 w 588"/>
                <a:gd name="T29" fmla="*/ 1 h 656"/>
                <a:gd name="T30" fmla="*/ 1 w 588"/>
                <a:gd name="T31" fmla="*/ 1 h 656"/>
                <a:gd name="T32" fmla="*/ 1 w 588"/>
                <a:gd name="T33" fmla="*/ 1 h 656"/>
                <a:gd name="T34" fmla="*/ 1 w 588"/>
                <a:gd name="T35" fmla="*/ 1 h 656"/>
                <a:gd name="T36" fmla="*/ 1 w 588"/>
                <a:gd name="T37" fmla="*/ 1 h 656"/>
                <a:gd name="T38" fmla="*/ 1 w 588"/>
                <a:gd name="T39" fmla="*/ 1 h 656"/>
                <a:gd name="T40" fmla="*/ 0 w 588"/>
                <a:gd name="T41" fmla="*/ 1 h 656"/>
                <a:gd name="T42" fmla="*/ 1 w 588"/>
                <a:gd name="T43" fmla="*/ 1 h 656"/>
                <a:gd name="T44" fmla="*/ 1 w 588"/>
                <a:gd name="T45" fmla="*/ 1 h 656"/>
                <a:gd name="T46" fmla="*/ 1 w 588"/>
                <a:gd name="T47" fmla="*/ 1 h 656"/>
                <a:gd name="T48" fmla="*/ 1 w 588"/>
                <a:gd name="T49" fmla="*/ 1 h 6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8"/>
                <a:gd name="T76" fmla="*/ 0 h 656"/>
                <a:gd name="T77" fmla="*/ 588 w 588"/>
                <a:gd name="T78" fmla="*/ 656 h 6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8" h="656">
                  <a:moveTo>
                    <a:pt x="152" y="656"/>
                  </a:moveTo>
                  <a:lnTo>
                    <a:pt x="193" y="581"/>
                  </a:lnTo>
                  <a:lnTo>
                    <a:pt x="199" y="550"/>
                  </a:lnTo>
                  <a:lnTo>
                    <a:pt x="198" y="520"/>
                  </a:lnTo>
                  <a:lnTo>
                    <a:pt x="518" y="171"/>
                  </a:lnTo>
                  <a:lnTo>
                    <a:pt x="536" y="168"/>
                  </a:lnTo>
                  <a:lnTo>
                    <a:pt x="558" y="142"/>
                  </a:lnTo>
                  <a:lnTo>
                    <a:pt x="564" y="121"/>
                  </a:lnTo>
                  <a:lnTo>
                    <a:pt x="587" y="93"/>
                  </a:lnTo>
                  <a:lnTo>
                    <a:pt x="588" y="84"/>
                  </a:lnTo>
                  <a:lnTo>
                    <a:pt x="582" y="68"/>
                  </a:lnTo>
                  <a:lnTo>
                    <a:pt x="556" y="33"/>
                  </a:lnTo>
                  <a:lnTo>
                    <a:pt x="506" y="0"/>
                  </a:lnTo>
                  <a:lnTo>
                    <a:pt x="475" y="32"/>
                  </a:lnTo>
                  <a:lnTo>
                    <a:pt x="463" y="36"/>
                  </a:lnTo>
                  <a:lnTo>
                    <a:pt x="436" y="64"/>
                  </a:lnTo>
                  <a:lnTo>
                    <a:pt x="434" y="81"/>
                  </a:lnTo>
                  <a:lnTo>
                    <a:pt x="118" y="421"/>
                  </a:lnTo>
                  <a:lnTo>
                    <a:pt x="85" y="420"/>
                  </a:lnTo>
                  <a:lnTo>
                    <a:pt x="54" y="428"/>
                  </a:lnTo>
                  <a:lnTo>
                    <a:pt x="0" y="465"/>
                  </a:lnTo>
                  <a:lnTo>
                    <a:pt x="50" y="496"/>
                  </a:lnTo>
                  <a:lnTo>
                    <a:pt x="94" y="540"/>
                  </a:lnTo>
                  <a:lnTo>
                    <a:pt x="152" y="654"/>
                  </a:lnTo>
                  <a:lnTo>
                    <a:pt x="152" y="656"/>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 name="Freeform 17"/>
            <p:cNvSpPr>
              <a:spLocks/>
            </p:cNvSpPr>
            <p:nvPr/>
          </p:nvSpPr>
          <p:spPr bwMode="auto">
            <a:xfrm>
              <a:off x="3581" y="2254"/>
              <a:ext cx="187" cy="200"/>
            </a:xfrm>
            <a:custGeom>
              <a:avLst/>
              <a:gdLst>
                <a:gd name="T0" fmla="*/ 1 w 374"/>
                <a:gd name="T1" fmla="*/ 1 h 400"/>
                <a:gd name="T2" fmla="*/ 1 w 374"/>
                <a:gd name="T3" fmla="*/ 1 h 400"/>
                <a:gd name="T4" fmla="*/ 1 w 374"/>
                <a:gd name="T5" fmla="*/ 1 h 400"/>
                <a:gd name="T6" fmla="*/ 0 w 374"/>
                <a:gd name="T7" fmla="*/ 1 h 400"/>
                <a:gd name="T8" fmla="*/ 1 w 374"/>
                <a:gd name="T9" fmla="*/ 0 h 400"/>
                <a:gd name="T10" fmla="*/ 1 w 374"/>
                <a:gd name="T11" fmla="*/ 1 h 400"/>
                <a:gd name="T12" fmla="*/ 1 w 374"/>
                <a:gd name="T13" fmla="*/ 1 h 400"/>
                <a:gd name="T14" fmla="*/ 1 w 374"/>
                <a:gd name="T15" fmla="*/ 1 h 400"/>
                <a:gd name="T16" fmla="*/ 1 w 374"/>
                <a:gd name="T17" fmla="*/ 1 h 400"/>
                <a:gd name="T18" fmla="*/ 1 w 374"/>
                <a:gd name="T19" fmla="*/ 1 h 400"/>
                <a:gd name="T20" fmla="*/ 1 w 374"/>
                <a:gd name="T21" fmla="*/ 1 h 400"/>
                <a:gd name="T22" fmla="*/ 1 w 374"/>
                <a:gd name="T23" fmla="*/ 1 h 400"/>
                <a:gd name="T24" fmla="*/ 1 w 374"/>
                <a:gd name="T25" fmla="*/ 1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4"/>
                <a:gd name="T40" fmla="*/ 0 h 400"/>
                <a:gd name="T41" fmla="*/ 374 w 374"/>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4" h="400">
                  <a:moveTo>
                    <a:pt x="342" y="42"/>
                  </a:moveTo>
                  <a:lnTo>
                    <a:pt x="325" y="29"/>
                  </a:lnTo>
                  <a:lnTo>
                    <a:pt x="19" y="358"/>
                  </a:lnTo>
                  <a:lnTo>
                    <a:pt x="0" y="345"/>
                  </a:lnTo>
                  <a:lnTo>
                    <a:pt x="321" y="0"/>
                  </a:lnTo>
                  <a:lnTo>
                    <a:pt x="352" y="16"/>
                  </a:lnTo>
                  <a:lnTo>
                    <a:pt x="374" y="49"/>
                  </a:lnTo>
                  <a:lnTo>
                    <a:pt x="51" y="400"/>
                  </a:lnTo>
                  <a:lnTo>
                    <a:pt x="42" y="386"/>
                  </a:lnTo>
                  <a:lnTo>
                    <a:pt x="108" y="315"/>
                  </a:lnTo>
                  <a:lnTo>
                    <a:pt x="116" y="303"/>
                  </a:lnTo>
                  <a:lnTo>
                    <a:pt x="117" y="287"/>
                  </a:lnTo>
                  <a:lnTo>
                    <a:pt x="342" y="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 name="Freeform 18"/>
            <p:cNvSpPr>
              <a:spLocks/>
            </p:cNvSpPr>
            <p:nvPr/>
          </p:nvSpPr>
          <p:spPr bwMode="auto">
            <a:xfrm>
              <a:off x="3584" y="2466"/>
              <a:ext cx="21" cy="53"/>
            </a:xfrm>
            <a:custGeom>
              <a:avLst/>
              <a:gdLst>
                <a:gd name="T0" fmla="*/ 0 w 43"/>
                <a:gd name="T1" fmla="*/ 1 h 106"/>
                <a:gd name="T2" fmla="*/ 0 w 43"/>
                <a:gd name="T3" fmla="*/ 1 h 106"/>
                <a:gd name="T4" fmla="*/ 0 w 43"/>
                <a:gd name="T5" fmla="*/ 1 h 106"/>
                <a:gd name="T6" fmla="*/ 0 w 43"/>
                <a:gd name="T7" fmla="*/ 1 h 106"/>
                <a:gd name="T8" fmla="*/ 0 w 43"/>
                <a:gd name="T9" fmla="*/ 0 h 106"/>
                <a:gd name="T10" fmla="*/ 0 w 43"/>
                <a:gd name="T11" fmla="*/ 1 h 106"/>
                <a:gd name="T12" fmla="*/ 0 w 43"/>
                <a:gd name="T13" fmla="*/ 1 h 106"/>
                <a:gd name="T14" fmla="*/ 0 w 43"/>
                <a:gd name="T15" fmla="*/ 1 h 106"/>
                <a:gd name="T16" fmla="*/ 0 w 43"/>
                <a:gd name="T17" fmla="*/ 1 h 106"/>
                <a:gd name="T18" fmla="*/ 0 w 43"/>
                <a:gd name="T19" fmla="*/ 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6"/>
                <a:gd name="T32" fmla="*/ 43 w 4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6">
                  <a:moveTo>
                    <a:pt x="0" y="79"/>
                  </a:moveTo>
                  <a:lnTo>
                    <a:pt x="25" y="56"/>
                  </a:lnTo>
                  <a:lnTo>
                    <a:pt x="37" y="30"/>
                  </a:lnTo>
                  <a:lnTo>
                    <a:pt x="39" y="9"/>
                  </a:lnTo>
                  <a:lnTo>
                    <a:pt x="39" y="0"/>
                  </a:lnTo>
                  <a:lnTo>
                    <a:pt x="42" y="24"/>
                  </a:lnTo>
                  <a:lnTo>
                    <a:pt x="43" y="49"/>
                  </a:lnTo>
                  <a:lnTo>
                    <a:pt x="13" y="106"/>
                  </a:lnTo>
                  <a:lnTo>
                    <a:pt x="8" y="94"/>
                  </a:lnTo>
                  <a:lnTo>
                    <a:pt x="0" y="79"/>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Freeform 19"/>
            <p:cNvSpPr>
              <a:spLocks/>
            </p:cNvSpPr>
            <p:nvPr/>
          </p:nvSpPr>
          <p:spPr bwMode="auto">
            <a:xfrm>
              <a:off x="3616" y="2371"/>
              <a:ext cx="17" cy="25"/>
            </a:xfrm>
            <a:custGeom>
              <a:avLst/>
              <a:gdLst>
                <a:gd name="T0" fmla="*/ 1 w 32"/>
                <a:gd name="T1" fmla="*/ 0 h 51"/>
                <a:gd name="T2" fmla="*/ 0 w 32"/>
                <a:gd name="T3" fmla="*/ 0 h 51"/>
                <a:gd name="T4" fmla="*/ 1 w 32"/>
                <a:gd name="T5" fmla="*/ 0 h 51"/>
                <a:gd name="T6" fmla="*/ 1 w 32"/>
                <a:gd name="T7" fmla="*/ 0 h 51"/>
                <a:gd name="T8" fmla="*/ 1 w 32"/>
                <a:gd name="T9" fmla="*/ 0 h 51"/>
                <a:gd name="T10" fmla="*/ 0 60000 65536"/>
                <a:gd name="T11" fmla="*/ 0 60000 65536"/>
                <a:gd name="T12" fmla="*/ 0 60000 65536"/>
                <a:gd name="T13" fmla="*/ 0 60000 65536"/>
                <a:gd name="T14" fmla="*/ 0 60000 65536"/>
                <a:gd name="T15" fmla="*/ 0 w 32"/>
                <a:gd name="T16" fmla="*/ 0 h 51"/>
                <a:gd name="T17" fmla="*/ 32 w 32"/>
                <a:gd name="T18" fmla="*/ 51 h 51"/>
              </a:gdLst>
              <a:ahLst/>
              <a:cxnLst>
                <a:cxn ang="T10">
                  <a:pos x="T0" y="T1"/>
                </a:cxn>
                <a:cxn ang="T11">
                  <a:pos x="T2" y="T3"/>
                </a:cxn>
                <a:cxn ang="T12">
                  <a:pos x="T4" y="T5"/>
                </a:cxn>
                <a:cxn ang="T13">
                  <a:pos x="T6" y="T7"/>
                </a:cxn>
                <a:cxn ang="T14">
                  <a:pos x="T8" y="T9"/>
                </a:cxn>
              </a:cxnLst>
              <a:rect l="T15" t="T16" r="T17" b="T18"/>
              <a:pathLst>
                <a:path w="32" h="51">
                  <a:moveTo>
                    <a:pt x="30" y="51"/>
                  </a:moveTo>
                  <a:lnTo>
                    <a:pt x="0" y="15"/>
                  </a:lnTo>
                  <a:lnTo>
                    <a:pt x="1" y="0"/>
                  </a:lnTo>
                  <a:lnTo>
                    <a:pt x="32" y="33"/>
                  </a:lnTo>
                  <a:lnTo>
                    <a:pt x="30" y="51"/>
                  </a:lnTo>
                  <a:close/>
                </a:path>
              </a:pathLst>
            </a:custGeom>
            <a:solidFill>
              <a:srgbClr val="C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 name="Freeform 20"/>
            <p:cNvSpPr>
              <a:spLocks/>
            </p:cNvSpPr>
            <p:nvPr/>
          </p:nvSpPr>
          <p:spPr bwMode="auto">
            <a:xfrm>
              <a:off x="3617" y="2334"/>
              <a:ext cx="48" cy="53"/>
            </a:xfrm>
            <a:custGeom>
              <a:avLst/>
              <a:gdLst>
                <a:gd name="T0" fmla="*/ 0 w 96"/>
                <a:gd name="T1" fmla="*/ 1 h 105"/>
                <a:gd name="T2" fmla="*/ 1 w 96"/>
                <a:gd name="T3" fmla="*/ 0 h 105"/>
                <a:gd name="T4" fmla="*/ 1 w 96"/>
                <a:gd name="T5" fmla="*/ 1 h 105"/>
                <a:gd name="T6" fmla="*/ 1 w 96"/>
                <a:gd name="T7" fmla="*/ 1 h 105"/>
                <a:gd name="T8" fmla="*/ 0 w 96"/>
                <a:gd name="T9" fmla="*/ 1 h 105"/>
                <a:gd name="T10" fmla="*/ 0 60000 65536"/>
                <a:gd name="T11" fmla="*/ 0 60000 65536"/>
                <a:gd name="T12" fmla="*/ 0 60000 65536"/>
                <a:gd name="T13" fmla="*/ 0 60000 65536"/>
                <a:gd name="T14" fmla="*/ 0 60000 65536"/>
                <a:gd name="T15" fmla="*/ 0 w 96"/>
                <a:gd name="T16" fmla="*/ 0 h 105"/>
                <a:gd name="T17" fmla="*/ 96 w 96"/>
                <a:gd name="T18" fmla="*/ 105 h 105"/>
              </a:gdLst>
              <a:ahLst/>
              <a:cxnLst>
                <a:cxn ang="T10">
                  <a:pos x="T0" y="T1"/>
                </a:cxn>
                <a:cxn ang="T11">
                  <a:pos x="T2" y="T3"/>
                </a:cxn>
                <a:cxn ang="T12">
                  <a:pos x="T4" y="T5"/>
                </a:cxn>
                <a:cxn ang="T13">
                  <a:pos x="T6" y="T7"/>
                </a:cxn>
                <a:cxn ang="T14">
                  <a:pos x="T8" y="T9"/>
                </a:cxn>
              </a:cxnLst>
              <a:rect l="T15" t="T16" r="T17" b="T18"/>
              <a:pathLst>
                <a:path w="96" h="105">
                  <a:moveTo>
                    <a:pt x="0" y="72"/>
                  </a:moveTo>
                  <a:lnTo>
                    <a:pt x="64" y="0"/>
                  </a:lnTo>
                  <a:lnTo>
                    <a:pt x="96" y="35"/>
                  </a:lnTo>
                  <a:lnTo>
                    <a:pt x="31" y="105"/>
                  </a:lnTo>
                  <a:lnTo>
                    <a:pt x="0" y="72"/>
                  </a:lnTo>
                  <a:close/>
                </a:path>
              </a:pathLst>
            </a:custGeom>
            <a:solidFill>
              <a:srgbClr val="FF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 name="Freeform 21"/>
            <p:cNvSpPr>
              <a:spLocks/>
            </p:cNvSpPr>
            <p:nvPr/>
          </p:nvSpPr>
          <p:spPr bwMode="auto">
            <a:xfrm>
              <a:off x="3631" y="2352"/>
              <a:ext cx="39" cy="44"/>
            </a:xfrm>
            <a:custGeom>
              <a:avLst/>
              <a:gdLst>
                <a:gd name="T0" fmla="*/ 0 w 78"/>
                <a:gd name="T1" fmla="*/ 1 h 88"/>
                <a:gd name="T2" fmla="*/ 1 w 78"/>
                <a:gd name="T3" fmla="*/ 1 h 88"/>
                <a:gd name="T4" fmla="*/ 1 w 78"/>
                <a:gd name="T5" fmla="*/ 0 h 88"/>
                <a:gd name="T6" fmla="*/ 1 w 78"/>
                <a:gd name="T7" fmla="*/ 1 h 88"/>
                <a:gd name="T8" fmla="*/ 0 w 78"/>
                <a:gd name="T9" fmla="*/ 1 h 88"/>
                <a:gd name="T10" fmla="*/ 0 60000 65536"/>
                <a:gd name="T11" fmla="*/ 0 60000 65536"/>
                <a:gd name="T12" fmla="*/ 0 60000 65536"/>
                <a:gd name="T13" fmla="*/ 0 60000 65536"/>
                <a:gd name="T14" fmla="*/ 0 60000 65536"/>
                <a:gd name="T15" fmla="*/ 0 w 78"/>
                <a:gd name="T16" fmla="*/ 0 h 88"/>
                <a:gd name="T17" fmla="*/ 78 w 78"/>
                <a:gd name="T18" fmla="*/ 88 h 88"/>
              </a:gdLst>
              <a:ahLst/>
              <a:cxnLst>
                <a:cxn ang="T10">
                  <a:pos x="T0" y="T1"/>
                </a:cxn>
                <a:cxn ang="T11">
                  <a:pos x="T2" y="T3"/>
                </a:cxn>
                <a:cxn ang="T12">
                  <a:pos x="T4" y="T5"/>
                </a:cxn>
                <a:cxn ang="T13">
                  <a:pos x="T6" y="T7"/>
                </a:cxn>
                <a:cxn ang="T14">
                  <a:pos x="T8" y="T9"/>
                </a:cxn>
              </a:cxnLst>
              <a:rect l="T15" t="T16" r="T17" b="T18"/>
              <a:pathLst>
                <a:path w="78" h="88">
                  <a:moveTo>
                    <a:pt x="0" y="88"/>
                  </a:moveTo>
                  <a:lnTo>
                    <a:pt x="2" y="70"/>
                  </a:lnTo>
                  <a:lnTo>
                    <a:pt x="67" y="0"/>
                  </a:lnTo>
                  <a:lnTo>
                    <a:pt x="78" y="4"/>
                  </a:lnTo>
                  <a:lnTo>
                    <a:pt x="0" y="88"/>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 name="Freeform 22"/>
            <p:cNvSpPr>
              <a:spLocks/>
            </p:cNvSpPr>
            <p:nvPr/>
          </p:nvSpPr>
          <p:spPr bwMode="auto">
            <a:xfrm>
              <a:off x="3649" y="2334"/>
              <a:ext cx="21" cy="20"/>
            </a:xfrm>
            <a:custGeom>
              <a:avLst/>
              <a:gdLst>
                <a:gd name="T0" fmla="*/ 0 w 43"/>
                <a:gd name="T1" fmla="*/ 0 h 39"/>
                <a:gd name="T2" fmla="*/ 0 w 43"/>
                <a:gd name="T3" fmla="*/ 1 h 39"/>
                <a:gd name="T4" fmla="*/ 0 w 43"/>
                <a:gd name="T5" fmla="*/ 1 h 39"/>
                <a:gd name="T6" fmla="*/ 0 w 43"/>
                <a:gd name="T7" fmla="*/ 1 h 39"/>
                <a:gd name="T8" fmla="*/ 0 w 43"/>
                <a:gd name="T9" fmla="*/ 0 h 39"/>
                <a:gd name="T10" fmla="*/ 0 60000 65536"/>
                <a:gd name="T11" fmla="*/ 0 60000 65536"/>
                <a:gd name="T12" fmla="*/ 0 60000 65536"/>
                <a:gd name="T13" fmla="*/ 0 60000 65536"/>
                <a:gd name="T14" fmla="*/ 0 60000 65536"/>
                <a:gd name="T15" fmla="*/ 0 w 43"/>
                <a:gd name="T16" fmla="*/ 0 h 39"/>
                <a:gd name="T17" fmla="*/ 43 w 43"/>
                <a:gd name="T18" fmla="*/ 39 h 39"/>
              </a:gdLst>
              <a:ahLst/>
              <a:cxnLst>
                <a:cxn ang="T10">
                  <a:pos x="T0" y="T1"/>
                </a:cxn>
                <a:cxn ang="T11">
                  <a:pos x="T2" y="T3"/>
                </a:cxn>
                <a:cxn ang="T12">
                  <a:pos x="T4" y="T5"/>
                </a:cxn>
                <a:cxn ang="T13">
                  <a:pos x="T6" y="T7"/>
                </a:cxn>
                <a:cxn ang="T14">
                  <a:pos x="T8" y="T9"/>
                </a:cxn>
              </a:cxnLst>
              <a:rect l="T15" t="T16" r="T17" b="T18"/>
              <a:pathLst>
                <a:path w="43" h="39">
                  <a:moveTo>
                    <a:pt x="0" y="0"/>
                  </a:moveTo>
                  <a:lnTo>
                    <a:pt x="7" y="5"/>
                  </a:lnTo>
                  <a:lnTo>
                    <a:pt x="43" y="39"/>
                  </a:lnTo>
                  <a:lnTo>
                    <a:pt x="32" y="3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 name="Freeform 23"/>
            <p:cNvSpPr>
              <a:spLocks/>
            </p:cNvSpPr>
            <p:nvPr/>
          </p:nvSpPr>
          <p:spPr bwMode="auto">
            <a:xfrm>
              <a:off x="3617" y="2289"/>
              <a:ext cx="159" cy="174"/>
            </a:xfrm>
            <a:custGeom>
              <a:avLst/>
              <a:gdLst>
                <a:gd name="T0" fmla="*/ 0 w 318"/>
                <a:gd name="T1" fmla="*/ 1 h 346"/>
                <a:gd name="T2" fmla="*/ 1 w 318"/>
                <a:gd name="T3" fmla="*/ 1 h 346"/>
                <a:gd name="T4" fmla="*/ 1 w 318"/>
                <a:gd name="T5" fmla="*/ 1 h 346"/>
                <a:gd name="T6" fmla="*/ 1 w 318"/>
                <a:gd name="T7" fmla="*/ 0 h 346"/>
                <a:gd name="T8" fmla="*/ 0 w 318"/>
                <a:gd name="T9" fmla="*/ 1 h 346"/>
                <a:gd name="T10" fmla="*/ 0 60000 65536"/>
                <a:gd name="T11" fmla="*/ 0 60000 65536"/>
                <a:gd name="T12" fmla="*/ 0 60000 65536"/>
                <a:gd name="T13" fmla="*/ 0 60000 65536"/>
                <a:gd name="T14" fmla="*/ 0 60000 65536"/>
                <a:gd name="T15" fmla="*/ 0 w 318"/>
                <a:gd name="T16" fmla="*/ 0 h 346"/>
                <a:gd name="T17" fmla="*/ 318 w 318"/>
                <a:gd name="T18" fmla="*/ 346 h 346"/>
              </a:gdLst>
              <a:ahLst/>
              <a:cxnLst>
                <a:cxn ang="T10">
                  <a:pos x="T0" y="T1"/>
                </a:cxn>
                <a:cxn ang="T11">
                  <a:pos x="T2" y="T3"/>
                </a:cxn>
                <a:cxn ang="T12">
                  <a:pos x="T4" y="T5"/>
                </a:cxn>
                <a:cxn ang="T13">
                  <a:pos x="T6" y="T7"/>
                </a:cxn>
                <a:cxn ang="T14">
                  <a:pos x="T8" y="T9"/>
                </a:cxn>
              </a:cxnLst>
              <a:rect l="T15" t="T16" r="T17" b="T18"/>
              <a:pathLst>
                <a:path w="318" h="346">
                  <a:moveTo>
                    <a:pt x="0" y="340"/>
                  </a:moveTo>
                  <a:lnTo>
                    <a:pt x="5" y="346"/>
                  </a:lnTo>
                  <a:lnTo>
                    <a:pt x="318" y="3"/>
                  </a:lnTo>
                  <a:lnTo>
                    <a:pt x="316" y="0"/>
                  </a:lnTo>
                  <a:lnTo>
                    <a:pt x="0" y="340"/>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 name="Freeform 24"/>
            <p:cNvSpPr>
              <a:spLocks/>
            </p:cNvSpPr>
            <p:nvPr/>
          </p:nvSpPr>
          <p:spPr bwMode="auto">
            <a:xfrm>
              <a:off x="3512" y="2447"/>
              <a:ext cx="78" cy="111"/>
            </a:xfrm>
            <a:custGeom>
              <a:avLst/>
              <a:gdLst>
                <a:gd name="T0" fmla="*/ 1 w 156"/>
                <a:gd name="T1" fmla="*/ 1 h 222"/>
                <a:gd name="T2" fmla="*/ 1 w 156"/>
                <a:gd name="T3" fmla="*/ 1 h 222"/>
                <a:gd name="T4" fmla="*/ 1 w 156"/>
                <a:gd name="T5" fmla="*/ 1 h 222"/>
                <a:gd name="T6" fmla="*/ 1 w 156"/>
                <a:gd name="T7" fmla="*/ 1 h 222"/>
                <a:gd name="T8" fmla="*/ 1 w 156"/>
                <a:gd name="T9" fmla="*/ 1 h 222"/>
                <a:gd name="T10" fmla="*/ 0 w 156"/>
                <a:gd name="T11" fmla="*/ 1 h 222"/>
                <a:gd name="T12" fmla="*/ 1 w 156"/>
                <a:gd name="T13" fmla="*/ 0 h 222"/>
                <a:gd name="T14" fmla="*/ 1 w 156"/>
                <a:gd name="T15" fmla="*/ 1 h 222"/>
                <a:gd name="T16" fmla="*/ 1 w 156"/>
                <a:gd name="T17" fmla="*/ 1 h 222"/>
                <a:gd name="T18" fmla="*/ 1 w 156"/>
                <a:gd name="T19" fmla="*/ 1 h 222"/>
                <a:gd name="T20" fmla="*/ 1 w 156"/>
                <a:gd name="T21" fmla="*/ 1 h 222"/>
                <a:gd name="T22" fmla="*/ 1 w 156"/>
                <a:gd name="T23" fmla="*/ 1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22"/>
                <a:gd name="T38" fmla="*/ 156 w 156"/>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22">
                  <a:moveTo>
                    <a:pt x="125" y="215"/>
                  </a:moveTo>
                  <a:lnTo>
                    <a:pt x="150" y="187"/>
                  </a:lnTo>
                  <a:lnTo>
                    <a:pt x="127" y="132"/>
                  </a:lnTo>
                  <a:lnTo>
                    <a:pt x="83" y="68"/>
                  </a:lnTo>
                  <a:lnTo>
                    <a:pt x="47" y="33"/>
                  </a:lnTo>
                  <a:lnTo>
                    <a:pt x="0" y="4"/>
                  </a:lnTo>
                  <a:lnTo>
                    <a:pt x="6" y="0"/>
                  </a:lnTo>
                  <a:lnTo>
                    <a:pt x="92" y="67"/>
                  </a:lnTo>
                  <a:lnTo>
                    <a:pt x="130" y="124"/>
                  </a:lnTo>
                  <a:lnTo>
                    <a:pt x="156" y="185"/>
                  </a:lnTo>
                  <a:lnTo>
                    <a:pt x="125" y="222"/>
                  </a:lnTo>
                  <a:lnTo>
                    <a:pt x="125" y="215"/>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7" name="Freeform 25"/>
            <p:cNvSpPr>
              <a:spLocks/>
            </p:cNvSpPr>
            <p:nvPr/>
          </p:nvSpPr>
          <p:spPr bwMode="auto">
            <a:xfrm>
              <a:off x="3116" y="2595"/>
              <a:ext cx="313" cy="62"/>
            </a:xfrm>
            <a:custGeom>
              <a:avLst/>
              <a:gdLst>
                <a:gd name="T0" fmla="*/ 0 w 628"/>
                <a:gd name="T1" fmla="*/ 1 h 123"/>
                <a:gd name="T2" fmla="*/ 0 w 628"/>
                <a:gd name="T3" fmla="*/ 0 h 123"/>
                <a:gd name="T4" fmla="*/ 1 w 628"/>
                <a:gd name="T5" fmla="*/ 1 h 123"/>
                <a:gd name="T6" fmla="*/ 1 w 628"/>
                <a:gd name="T7" fmla="*/ 1 h 123"/>
                <a:gd name="T8" fmla="*/ 0 w 628"/>
                <a:gd name="T9" fmla="*/ 1 h 123"/>
                <a:gd name="T10" fmla="*/ 0 60000 65536"/>
                <a:gd name="T11" fmla="*/ 0 60000 65536"/>
                <a:gd name="T12" fmla="*/ 0 60000 65536"/>
                <a:gd name="T13" fmla="*/ 0 60000 65536"/>
                <a:gd name="T14" fmla="*/ 0 60000 65536"/>
                <a:gd name="T15" fmla="*/ 0 w 628"/>
                <a:gd name="T16" fmla="*/ 0 h 123"/>
                <a:gd name="T17" fmla="*/ 628 w 628"/>
                <a:gd name="T18" fmla="*/ 123 h 123"/>
              </a:gdLst>
              <a:ahLst/>
              <a:cxnLst>
                <a:cxn ang="T10">
                  <a:pos x="T0" y="T1"/>
                </a:cxn>
                <a:cxn ang="T11">
                  <a:pos x="T2" y="T3"/>
                </a:cxn>
                <a:cxn ang="T12">
                  <a:pos x="T4" y="T5"/>
                </a:cxn>
                <a:cxn ang="T13">
                  <a:pos x="T6" y="T7"/>
                </a:cxn>
                <a:cxn ang="T14">
                  <a:pos x="T8" y="T9"/>
                </a:cxn>
              </a:cxnLst>
              <a:rect l="T15" t="T16" r="T17" b="T18"/>
              <a:pathLst>
                <a:path w="628" h="123">
                  <a:moveTo>
                    <a:pt x="0" y="45"/>
                  </a:moveTo>
                  <a:lnTo>
                    <a:pt x="143" y="0"/>
                  </a:lnTo>
                  <a:lnTo>
                    <a:pt x="628" y="47"/>
                  </a:lnTo>
                  <a:lnTo>
                    <a:pt x="547" y="123"/>
                  </a:lnTo>
                  <a:lnTo>
                    <a:pt x="0" y="45"/>
                  </a:lnTo>
                  <a:close/>
                </a:path>
              </a:pathLst>
            </a:custGeom>
            <a:solidFill>
              <a:srgbClr val="000000"/>
            </a:solidFill>
            <a:ln w="11113">
              <a:solidFill>
                <a:srgbClr val="000000"/>
              </a:solidFill>
              <a:round/>
              <a:headEnd/>
              <a:tailEnd/>
            </a:ln>
          </p:spPr>
          <p:txBody>
            <a:bodyPr/>
            <a:lstStyle/>
            <a:p>
              <a:endParaRPr lang="en-US"/>
            </a:p>
          </p:txBody>
        </p:sp>
        <p:sp>
          <p:nvSpPr>
            <p:cNvPr id="28" name="Freeform 26"/>
            <p:cNvSpPr>
              <a:spLocks/>
            </p:cNvSpPr>
            <p:nvPr/>
          </p:nvSpPr>
          <p:spPr bwMode="auto">
            <a:xfrm>
              <a:off x="3388" y="2744"/>
              <a:ext cx="178" cy="219"/>
            </a:xfrm>
            <a:custGeom>
              <a:avLst/>
              <a:gdLst>
                <a:gd name="T0" fmla="*/ 0 w 357"/>
                <a:gd name="T1" fmla="*/ 1 h 436"/>
                <a:gd name="T2" fmla="*/ 0 w 357"/>
                <a:gd name="T3" fmla="*/ 1 h 436"/>
                <a:gd name="T4" fmla="*/ 0 w 357"/>
                <a:gd name="T5" fmla="*/ 1 h 436"/>
                <a:gd name="T6" fmla="*/ 0 w 357"/>
                <a:gd name="T7" fmla="*/ 0 h 436"/>
                <a:gd name="T8" fmla="*/ 0 w 357"/>
                <a:gd name="T9" fmla="*/ 1 h 436"/>
                <a:gd name="T10" fmla="*/ 0 w 357"/>
                <a:gd name="T11" fmla="*/ 1 h 436"/>
                <a:gd name="T12" fmla="*/ 0 60000 65536"/>
                <a:gd name="T13" fmla="*/ 0 60000 65536"/>
                <a:gd name="T14" fmla="*/ 0 60000 65536"/>
                <a:gd name="T15" fmla="*/ 0 60000 65536"/>
                <a:gd name="T16" fmla="*/ 0 60000 65536"/>
                <a:gd name="T17" fmla="*/ 0 60000 65536"/>
                <a:gd name="T18" fmla="*/ 0 w 357"/>
                <a:gd name="T19" fmla="*/ 0 h 436"/>
                <a:gd name="T20" fmla="*/ 357 w 357"/>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357" h="436">
                  <a:moveTo>
                    <a:pt x="0" y="296"/>
                  </a:moveTo>
                  <a:lnTo>
                    <a:pt x="0" y="436"/>
                  </a:lnTo>
                  <a:lnTo>
                    <a:pt x="357" y="141"/>
                  </a:lnTo>
                  <a:lnTo>
                    <a:pt x="357" y="0"/>
                  </a:lnTo>
                  <a:lnTo>
                    <a:pt x="164" y="59"/>
                  </a:lnTo>
                  <a:lnTo>
                    <a:pt x="0" y="296"/>
                  </a:lnTo>
                  <a:close/>
                </a:path>
              </a:pathLst>
            </a:custGeom>
            <a:solidFill>
              <a:srgbClr val="000000"/>
            </a:solidFill>
            <a:ln w="11113">
              <a:solidFill>
                <a:srgbClr val="000000"/>
              </a:solidFill>
              <a:round/>
              <a:headEnd/>
              <a:tailEnd/>
            </a:ln>
          </p:spPr>
          <p:txBody>
            <a:bodyPr/>
            <a:lstStyle/>
            <a:p>
              <a:endParaRPr lang="en-US"/>
            </a:p>
          </p:txBody>
        </p:sp>
        <p:sp>
          <p:nvSpPr>
            <p:cNvPr id="29" name="Freeform 27"/>
            <p:cNvSpPr>
              <a:spLocks/>
            </p:cNvSpPr>
            <p:nvPr/>
          </p:nvSpPr>
          <p:spPr bwMode="auto">
            <a:xfrm>
              <a:off x="2997" y="2850"/>
              <a:ext cx="391" cy="113"/>
            </a:xfrm>
            <a:custGeom>
              <a:avLst/>
              <a:gdLst>
                <a:gd name="T0" fmla="*/ 0 w 781"/>
                <a:gd name="T1" fmla="*/ 1 h 225"/>
                <a:gd name="T2" fmla="*/ 0 w 781"/>
                <a:gd name="T3" fmla="*/ 1 h 225"/>
                <a:gd name="T4" fmla="*/ 2 w 781"/>
                <a:gd name="T5" fmla="*/ 1 h 225"/>
                <a:gd name="T6" fmla="*/ 2 w 781"/>
                <a:gd name="T7" fmla="*/ 1 h 225"/>
                <a:gd name="T8" fmla="*/ 1 w 781"/>
                <a:gd name="T9" fmla="*/ 0 h 225"/>
                <a:gd name="T10" fmla="*/ 0 w 781"/>
                <a:gd name="T11" fmla="*/ 1 h 225"/>
                <a:gd name="T12" fmla="*/ 0 60000 65536"/>
                <a:gd name="T13" fmla="*/ 0 60000 65536"/>
                <a:gd name="T14" fmla="*/ 0 60000 65536"/>
                <a:gd name="T15" fmla="*/ 0 60000 65536"/>
                <a:gd name="T16" fmla="*/ 0 60000 65536"/>
                <a:gd name="T17" fmla="*/ 0 60000 65536"/>
                <a:gd name="T18" fmla="*/ 0 w 781"/>
                <a:gd name="T19" fmla="*/ 0 h 225"/>
                <a:gd name="T20" fmla="*/ 781 w 781"/>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781" h="225">
                  <a:moveTo>
                    <a:pt x="0" y="8"/>
                  </a:moveTo>
                  <a:lnTo>
                    <a:pt x="0" y="143"/>
                  </a:lnTo>
                  <a:lnTo>
                    <a:pt x="781" y="225"/>
                  </a:lnTo>
                  <a:lnTo>
                    <a:pt x="781" y="71"/>
                  </a:lnTo>
                  <a:lnTo>
                    <a:pt x="71" y="0"/>
                  </a:lnTo>
                  <a:lnTo>
                    <a:pt x="0" y="8"/>
                  </a:lnTo>
                  <a:close/>
                </a:path>
              </a:pathLst>
            </a:custGeom>
            <a:solidFill>
              <a:srgbClr val="000000"/>
            </a:solidFill>
            <a:ln w="11113">
              <a:solidFill>
                <a:srgbClr val="000000"/>
              </a:solidFill>
              <a:round/>
              <a:headEnd/>
              <a:tailEnd/>
            </a:ln>
          </p:spPr>
          <p:txBody>
            <a:bodyPr/>
            <a:lstStyle/>
            <a:p>
              <a:endParaRPr lang="en-US"/>
            </a:p>
          </p:txBody>
        </p:sp>
        <p:sp>
          <p:nvSpPr>
            <p:cNvPr id="30" name="Freeform 28"/>
            <p:cNvSpPr>
              <a:spLocks/>
            </p:cNvSpPr>
            <p:nvPr/>
          </p:nvSpPr>
          <p:spPr bwMode="auto">
            <a:xfrm>
              <a:off x="2997" y="2705"/>
              <a:ext cx="569" cy="188"/>
            </a:xfrm>
            <a:custGeom>
              <a:avLst/>
              <a:gdLst>
                <a:gd name="T0" fmla="*/ 0 w 1138"/>
                <a:gd name="T1" fmla="*/ 1 h 375"/>
                <a:gd name="T2" fmla="*/ 1 w 1138"/>
                <a:gd name="T3" fmla="*/ 0 h 375"/>
                <a:gd name="T4" fmla="*/ 2 w 1138"/>
                <a:gd name="T5" fmla="*/ 1 h 375"/>
                <a:gd name="T6" fmla="*/ 1 w 1138"/>
                <a:gd name="T7" fmla="*/ 1 h 375"/>
                <a:gd name="T8" fmla="*/ 0 w 1138"/>
                <a:gd name="T9" fmla="*/ 1 h 375"/>
                <a:gd name="T10" fmla="*/ 0 60000 65536"/>
                <a:gd name="T11" fmla="*/ 0 60000 65536"/>
                <a:gd name="T12" fmla="*/ 0 60000 65536"/>
                <a:gd name="T13" fmla="*/ 0 60000 65536"/>
                <a:gd name="T14" fmla="*/ 0 60000 65536"/>
                <a:gd name="T15" fmla="*/ 0 w 1138"/>
                <a:gd name="T16" fmla="*/ 0 h 375"/>
                <a:gd name="T17" fmla="*/ 1138 w 1138"/>
                <a:gd name="T18" fmla="*/ 375 h 375"/>
              </a:gdLst>
              <a:ahLst/>
              <a:cxnLst>
                <a:cxn ang="T10">
                  <a:pos x="T0" y="T1"/>
                </a:cxn>
                <a:cxn ang="T11">
                  <a:pos x="T2" y="T3"/>
                </a:cxn>
                <a:cxn ang="T12">
                  <a:pos x="T4" y="T5"/>
                </a:cxn>
                <a:cxn ang="T13">
                  <a:pos x="T6" y="T7"/>
                </a:cxn>
                <a:cxn ang="T14">
                  <a:pos x="T8" y="T9"/>
                </a:cxn>
              </a:cxnLst>
              <a:rect l="T15" t="T16" r="T17" b="T18"/>
              <a:pathLst>
                <a:path w="1138" h="375">
                  <a:moveTo>
                    <a:pt x="0" y="297"/>
                  </a:moveTo>
                  <a:lnTo>
                    <a:pt x="356" y="0"/>
                  </a:lnTo>
                  <a:lnTo>
                    <a:pt x="1138" y="78"/>
                  </a:lnTo>
                  <a:lnTo>
                    <a:pt x="781" y="375"/>
                  </a:lnTo>
                  <a:lnTo>
                    <a:pt x="0" y="297"/>
                  </a:lnTo>
                  <a:close/>
                </a:path>
              </a:pathLst>
            </a:custGeom>
            <a:solidFill>
              <a:srgbClr val="000000"/>
            </a:solidFill>
            <a:ln w="11113">
              <a:solidFill>
                <a:srgbClr val="000000"/>
              </a:solidFill>
              <a:round/>
              <a:headEnd/>
              <a:tailEnd/>
            </a:ln>
          </p:spPr>
          <p:txBody>
            <a:bodyPr/>
            <a:lstStyle/>
            <a:p>
              <a:endParaRPr lang="en-US"/>
            </a:p>
          </p:txBody>
        </p:sp>
        <p:sp>
          <p:nvSpPr>
            <p:cNvPr id="31" name="Freeform 29"/>
            <p:cNvSpPr>
              <a:spLocks/>
            </p:cNvSpPr>
            <p:nvPr/>
          </p:nvSpPr>
          <p:spPr bwMode="auto">
            <a:xfrm>
              <a:off x="3079" y="2638"/>
              <a:ext cx="287" cy="216"/>
            </a:xfrm>
            <a:custGeom>
              <a:avLst/>
              <a:gdLst>
                <a:gd name="T0" fmla="*/ 0 w 572"/>
                <a:gd name="T1" fmla="*/ 0 h 431"/>
                <a:gd name="T2" fmla="*/ 0 w 572"/>
                <a:gd name="T3" fmla="*/ 1 h 431"/>
                <a:gd name="T4" fmla="*/ 2 w 572"/>
                <a:gd name="T5" fmla="*/ 1 h 431"/>
                <a:gd name="T6" fmla="*/ 2 w 572"/>
                <a:gd name="T7" fmla="*/ 1 h 431"/>
                <a:gd name="T8" fmla="*/ 0 w 572"/>
                <a:gd name="T9" fmla="*/ 0 h 431"/>
                <a:gd name="T10" fmla="*/ 0 60000 65536"/>
                <a:gd name="T11" fmla="*/ 0 60000 65536"/>
                <a:gd name="T12" fmla="*/ 0 60000 65536"/>
                <a:gd name="T13" fmla="*/ 0 60000 65536"/>
                <a:gd name="T14" fmla="*/ 0 60000 65536"/>
                <a:gd name="T15" fmla="*/ 0 w 572"/>
                <a:gd name="T16" fmla="*/ 0 h 431"/>
                <a:gd name="T17" fmla="*/ 572 w 572"/>
                <a:gd name="T18" fmla="*/ 431 h 431"/>
              </a:gdLst>
              <a:ahLst/>
              <a:cxnLst>
                <a:cxn ang="T10">
                  <a:pos x="T0" y="T1"/>
                </a:cxn>
                <a:cxn ang="T11">
                  <a:pos x="T2" y="T3"/>
                </a:cxn>
                <a:cxn ang="T12">
                  <a:pos x="T4" y="T5"/>
                </a:cxn>
                <a:cxn ang="T13">
                  <a:pos x="T6" y="T7"/>
                </a:cxn>
                <a:cxn ang="T14">
                  <a:pos x="T8" y="T9"/>
                </a:cxn>
              </a:cxnLst>
              <a:rect l="T15" t="T16" r="T17" b="T18"/>
              <a:pathLst>
                <a:path w="572" h="431">
                  <a:moveTo>
                    <a:pt x="0" y="0"/>
                  </a:moveTo>
                  <a:lnTo>
                    <a:pt x="0" y="373"/>
                  </a:lnTo>
                  <a:lnTo>
                    <a:pt x="572" y="431"/>
                  </a:lnTo>
                  <a:lnTo>
                    <a:pt x="572" y="59"/>
                  </a:lnTo>
                  <a:lnTo>
                    <a:pt x="0" y="0"/>
                  </a:lnTo>
                  <a:close/>
                </a:path>
              </a:pathLst>
            </a:custGeom>
            <a:solidFill>
              <a:srgbClr val="000000"/>
            </a:solidFill>
            <a:ln w="11113">
              <a:solidFill>
                <a:srgbClr val="000000"/>
              </a:solidFill>
              <a:round/>
              <a:headEnd/>
              <a:tailEnd/>
            </a:ln>
          </p:spPr>
          <p:txBody>
            <a:bodyPr/>
            <a:lstStyle/>
            <a:p>
              <a:endParaRPr lang="en-US"/>
            </a:p>
          </p:txBody>
        </p:sp>
        <p:sp>
          <p:nvSpPr>
            <p:cNvPr id="32" name="Freeform 30"/>
            <p:cNvSpPr>
              <a:spLocks/>
            </p:cNvSpPr>
            <p:nvPr/>
          </p:nvSpPr>
          <p:spPr bwMode="auto">
            <a:xfrm>
              <a:off x="3079" y="2614"/>
              <a:ext cx="319" cy="54"/>
            </a:xfrm>
            <a:custGeom>
              <a:avLst/>
              <a:gdLst>
                <a:gd name="T0" fmla="*/ 0 w 637"/>
                <a:gd name="T1" fmla="*/ 1 h 108"/>
                <a:gd name="T2" fmla="*/ 1 w 637"/>
                <a:gd name="T3" fmla="*/ 0 h 108"/>
                <a:gd name="T4" fmla="*/ 2 w 637"/>
                <a:gd name="T5" fmla="*/ 1 h 108"/>
                <a:gd name="T6" fmla="*/ 2 w 637"/>
                <a:gd name="T7" fmla="*/ 1 h 108"/>
                <a:gd name="T8" fmla="*/ 0 w 637"/>
                <a:gd name="T9" fmla="*/ 1 h 108"/>
                <a:gd name="T10" fmla="*/ 0 60000 65536"/>
                <a:gd name="T11" fmla="*/ 0 60000 65536"/>
                <a:gd name="T12" fmla="*/ 0 60000 65536"/>
                <a:gd name="T13" fmla="*/ 0 60000 65536"/>
                <a:gd name="T14" fmla="*/ 0 60000 65536"/>
                <a:gd name="T15" fmla="*/ 0 w 637"/>
                <a:gd name="T16" fmla="*/ 0 h 108"/>
                <a:gd name="T17" fmla="*/ 637 w 637"/>
                <a:gd name="T18" fmla="*/ 108 h 108"/>
              </a:gdLst>
              <a:ahLst/>
              <a:cxnLst>
                <a:cxn ang="T10">
                  <a:pos x="T0" y="T1"/>
                </a:cxn>
                <a:cxn ang="T11">
                  <a:pos x="T2" y="T3"/>
                </a:cxn>
                <a:cxn ang="T12">
                  <a:pos x="T4" y="T5"/>
                </a:cxn>
                <a:cxn ang="T13">
                  <a:pos x="T6" y="T7"/>
                </a:cxn>
                <a:cxn ang="T14">
                  <a:pos x="T8" y="T9"/>
                </a:cxn>
              </a:cxnLst>
              <a:rect l="T15" t="T16" r="T17" b="T18"/>
              <a:pathLst>
                <a:path w="637" h="108">
                  <a:moveTo>
                    <a:pt x="0" y="49"/>
                  </a:moveTo>
                  <a:lnTo>
                    <a:pt x="56" y="0"/>
                  </a:lnTo>
                  <a:lnTo>
                    <a:pt x="637" y="61"/>
                  </a:lnTo>
                  <a:lnTo>
                    <a:pt x="572" y="108"/>
                  </a:lnTo>
                  <a:lnTo>
                    <a:pt x="0" y="49"/>
                  </a:lnTo>
                  <a:close/>
                </a:path>
              </a:pathLst>
            </a:custGeom>
            <a:solidFill>
              <a:srgbClr val="000000"/>
            </a:solidFill>
            <a:ln w="11113">
              <a:solidFill>
                <a:srgbClr val="000000"/>
              </a:solidFill>
              <a:round/>
              <a:headEnd/>
              <a:tailEnd/>
            </a:ln>
          </p:spPr>
          <p:txBody>
            <a:bodyPr/>
            <a:lstStyle/>
            <a:p>
              <a:endParaRPr lang="en-US"/>
            </a:p>
          </p:txBody>
        </p:sp>
        <p:sp>
          <p:nvSpPr>
            <p:cNvPr id="33" name="Freeform 31"/>
            <p:cNvSpPr>
              <a:spLocks/>
            </p:cNvSpPr>
            <p:nvPr/>
          </p:nvSpPr>
          <p:spPr bwMode="auto">
            <a:xfrm>
              <a:off x="3385" y="2617"/>
              <a:ext cx="44" cy="208"/>
            </a:xfrm>
            <a:custGeom>
              <a:avLst/>
              <a:gdLst>
                <a:gd name="T0" fmla="*/ 0 w 90"/>
                <a:gd name="T1" fmla="*/ 0 h 416"/>
                <a:gd name="T2" fmla="*/ 0 w 90"/>
                <a:gd name="T3" fmla="*/ 1 h 416"/>
                <a:gd name="T4" fmla="*/ 0 w 90"/>
                <a:gd name="T5" fmla="*/ 1 h 416"/>
                <a:gd name="T6" fmla="*/ 0 w 90"/>
                <a:gd name="T7" fmla="*/ 1 h 416"/>
                <a:gd name="T8" fmla="*/ 0 w 90"/>
                <a:gd name="T9" fmla="*/ 0 h 416"/>
                <a:gd name="T10" fmla="*/ 0 60000 65536"/>
                <a:gd name="T11" fmla="*/ 0 60000 65536"/>
                <a:gd name="T12" fmla="*/ 0 60000 65536"/>
                <a:gd name="T13" fmla="*/ 0 60000 65536"/>
                <a:gd name="T14" fmla="*/ 0 60000 65536"/>
                <a:gd name="T15" fmla="*/ 0 w 90"/>
                <a:gd name="T16" fmla="*/ 0 h 416"/>
                <a:gd name="T17" fmla="*/ 90 w 90"/>
                <a:gd name="T18" fmla="*/ 416 h 416"/>
              </a:gdLst>
              <a:ahLst/>
              <a:cxnLst>
                <a:cxn ang="T10">
                  <a:pos x="T0" y="T1"/>
                </a:cxn>
                <a:cxn ang="T11">
                  <a:pos x="T2" y="T3"/>
                </a:cxn>
                <a:cxn ang="T12">
                  <a:pos x="T4" y="T5"/>
                </a:cxn>
                <a:cxn ang="T13">
                  <a:pos x="T6" y="T7"/>
                </a:cxn>
                <a:cxn ang="T14">
                  <a:pos x="T8" y="T9"/>
                </a:cxn>
              </a:cxnLst>
              <a:rect l="T15" t="T16" r="T17" b="T18"/>
              <a:pathLst>
                <a:path w="90" h="416">
                  <a:moveTo>
                    <a:pt x="90" y="0"/>
                  </a:moveTo>
                  <a:lnTo>
                    <a:pt x="90" y="274"/>
                  </a:lnTo>
                  <a:lnTo>
                    <a:pt x="6" y="416"/>
                  </a:lnTo>
                  <a:lnTo>
                    <a:pt x="0" y="80"/>
                  </a:lnTo>
                  <a:lnTo>
                    <a:pt x="90" y="0"/>
                  </a:lnTo>
                  <a:close/>
                </a:path>
              </a:pathLst>
            </a:custGeom>
            <a:solidFill>
              <a:srgbClr val="000000"/>
            </a:solidFill>
            <a:ln w="11113">
              <a:solidFill>
                <a:srgbClr val="000000"/>
              </a:solidFill>
              <a:round/>
              <a:headEnd/>
              <a:tailEnd/>
            </a:ln>
          </p:spPr>
          <p:txBody>
            <a:bodyPr/>
            <a:lstStyle/>
            <a:p>
              <a:endParaRPr lang="en-US"/>
            </a:p>
          </p:txBody>
        </p:sp>
        <p:sp>
          <p:nvSpPr>
            <p:cNvPr id="34" name="Freeform 32"/>
            <p:cNvSpPr>
              <a:spLocks/>
            </p:cNvSpPr>
            <p:nvPr/>
          </p:nvSpPr>
          <p:spPr bwMode="auto">
            <a:xfrm>
              <a:off x="3366" y="2623"/>
              <a:ext cx="41" cy="230"/>
            </a:xfrm>
            <a:custGeom>
              <a:avLst/>
              <a:gdLst>
                <a:gd name="T0" fmla="*/ 0 w 83"/>
                <a:gd name="T1" fmla="*/ 0 h 460"/>
                <a:gd name="T2" fmla="*/ 0 w 83"/>
                <a:gd name="T3" fmla="*/ 1 h 460"/>
                <a:gd name="T4" fmla="*/ 0 w 83"/>
                <a:gd name="T5" fmla="*/ 1 h 460"/>
                <a:gd name="T6" fmla="*/ 0 w 83"/>
                <a:gd name="T7" fmla="*/ 1 h 460"/>
                <a:gd name="T8" fmla="*/ 0 w 83"/>
                <a:gd name="T9" fmla="*/ 0 h 460"/>
                <a:gd name="T10" fmla="*/ 0 60000 65536"/>
                <a:gd name="T11" fmla="*/ 0 60000 65536"/>
                <a:gd name="T12" fmla="*/ 0 60000 65536"/>
                <a:gd name="T13" fmla="*/ 0 60000 65536"/>
                <a:gd name="T14" fmla="*/ 0 60000 65536"/>
                <a:gd name="T15" fmla="*/ 0 w 83"/>
                <a:gd name="T16" fmla="*/ 0 h 460"/>
                <a:gd name="T17" fmla="*/ 83 w 83"/>
                <a:gd name="T18" fmla="*/ 460 h 460"/>
              </a:gdLst>
              <a:ahLst/>
              <a:cxnLst>
                <a:cxn ang="T10">
                  <a:pos x="T0" y="T1"/>
                </a:cxn>
                <a:cxn ang="T11">
                  <a:pos x="T2" y="T3"/>
                </a:cxn>
                <a:cxn ang="T12">
                  <a:pos x="T4" y="T5"/>
                </a:cxn>
                <a:cxn ang="T13">
                  <a:pos x="T6" y="T7"/>
                </a:cxn>
                <a:cxn ang="T14">
                  <a:pos x="T8" y="T9"/>
                </a:cxn>
              </a:cxnLst>
              <a:rect l="T15" t="T16" r="T17" b="T18"/>
              <a:pathLst>
                <a:path w="83" h="460">
                  <a:moveTo>
                    <a:pt x="83" y="0"/>
                  </a:moveTo>
                  <a:lnTo>
                    <a:pt x="65" y="404"/>
                  </a:lnTo>
                  <a:lnTo>
                    <a:pt x="0" y="460"/>
                  </a:lnTo>
                  <a:lnTo>
                    <a:pt x="0" y="90"/>
                  </a:lnTo>
                  <a:lnTo>
                    <a:pt x="83" y="0"/>
                  </a:lnTo>
                  <a:close/>
                </a:path>
              </a:pathLst>
            </a:custGeom>
            <a:solidFill>
              <a:srgbClr val="000000"/>
            </a:solidFill>
            <a:ln w="11113">
              <a:solidFill>
                <a:srgbClr val="000000"/>
              </a:solidFill>
              <a:round/>
              <a:headEnd/>
              <a:tailEnd/>
            </a:ln>
          </p:spPr>
          <p:txBody>
            <a:bodyPr/>
            <a:lstStyle/>
            <a:p>
              <a:endParaRPr lang="en-US"/>
            </a:p>
          </p:txBody>
        </p:sp>
        <p:sp>
          <p:nvSpPr>
            <p:cNvPr id="35" name="Freeform 33"/>
            <p:cNvSpPr>
              <a:spLocks/>
            </p:cNvSpPr>
            <p:nvPr/>
          </p:nvSpPr>
          <p:spPr bwMode="auto">
            <a:xfrm>
              <a:off x="3120" y="2590"/>
              <a:ext cx="306" cy="62"/>
            </a:xfrm>
            <a:custGeom>
              <a:avLst/>
              <a:gdLst>
                <a:gd name="T0" fmla="*/ 0 w 613"/>
                <a:gd name="T1" fmla="*/ 1 h 124"/>
                <a:gd name="T2" fmla="*/ 0 w 613"/>
                <a:gd name="T3" fmla="*/ 0 h 124"/>
                <a:gd name="T4" fmla="*/ 1 w 613"/>
                <a:gd name="T5" fmla="*/ 1 h 124"/>
                <a:gd name="T6" fmla="*/ 1 w 613"/>
                <a:gd name="T7" fmla="*/ 1 h 124"/>
                <a:gd name="T8" fmla="*/ 0 w 613"/>
                <a:gd name="T9" fmla="*/ 1 h 124"/>
                <a:gd name="T10" fmla="*/ 0 60000 65536"/>
                <a:gd name="T11" fmla="*/ 0 60000 65536"/>
                <a:gd name="T12" fmla="*/ 0 60000 65536"/>
                <a:gd name="T13" fmla="*/ 0 60000 65536"/>
                <a:gd name="T14" fmla="*/ 0 60000 65536"/>
                <a:gd name="T15" fmla="*/ 0 w 613"/>
                <a:gd name="T16" fmla="*/ 0 h 124"/>
                <a:gd name="T17" fmla="*/ 613 w 613"/>
                <a:gd name="T18" fmla="*/ 124 h 124"/>
              </a:gdLst>
              <a:ahLst/>
              <a:cxnLst>
                <a:cxn ang="T10">
                  <a:pos x="T0" y="T1"/>
                </a:cxn>
                <a:cxn ang="T11">
                  <a:pos x="T2" y="T3"/>
                </a:cxn>
                <a:cxn ang="T12">
                  <a:pos x="T4" y="T5"/>
                </a:cxn>
                <a:cxn ang="T13">
                  <a:pos x="T6" y="T7"/>
                </a:cxn>
                <a:cxn ang="T14">
                  <a:pos x="T8" y="T9"/>
                </a:cxn>
              </a:cxnLst>
              <a:rect l="T15" t="T16" r="T17" b="T18"/>
              <a:pathLst>
                <a:path w="613" h="124">
                  <a:moveTo>
                    <a:pt x="0" y="40"/>
                  </a:moveTo>
                  <a:lnTo>
                    <a:pt x="123" y="0"/>
                  </a:lnTo>
                  <a:lnTo>
                    <a:pt x="613" y="50"/>
                  </a:lnTo>
                  <a:lnTo>
                    <a:pt x="525" y="124"/>
                  </a:lnTo>
                  <a:lnTo>
                    <a:pt x="0" y="40"/>
                  </a:lnTo>
                  <a:close/>
                </a:path>
              </a:pathLst>
            </a:custGeom>
            <a:solidFill>
              <a:srgbClr val="EFEFEF"/>
            </a:solidFill>
            <a:ln w="11113">
              <a:solidFill>
                <a:srgbClr val="000000"/>
              </a:solidFill>
              <a:round/>
              <a:headEnd/>
              <a:tailEnd/>
            </a:ln>
          </p:spPr>
          <p:txBody>
            <a:bodyPr/>
            <a:lstStyle/>
            <a:p>
              <a:endParaRPr lang="en-US"/>
            </a:p>
          </p:txBody>
        </p:sp>
        <p:sp>
          <p:nvSpPr>
            <p:cNvPr id="36" name="Freeform 34"/>
            <p:cNvSpPr>
              <a:spLocks/>
            </p:cNvSpPr>
            <p:nvPr/>
          </p:nvSpPr>
          <p:spPr bwMode="auto">
            <a:xfrm>
              <a:off x="3381" y="2741"/>
              <a:ext cx="180" cy="217"/>
            </a:xfrm>
            <a:custGeom>
              <a:avLst/>
              <a:gdLst>
                <a:gd name="T0" fmla="*/ 0 w 359"/>
                <a:gd name="T1" fmla="*/ 0 h 435"/>
                <a:gd name="T2" fmla="*/ 0 w 359"/>
                <a:gd name="T3" fmla="*/ 0 h 435"/>
                <a:gd name="T4" fmla="*/ 1 w 359"/>
                <a:gd name="T5" fmla="*/ 0 h 435"/>
                <a:gd name="T6" fmla="*/ 1 w 359"/>
                <a:gd name="T7" fmla="*/ 0 h 435"/>
                <a:gd name="T8" fmla="*/ 1 w 359"/>
                <a:gd name="T9" fmla="*/ 0 h 435"/>
                <a:gd name="T10" fmla="*/ 0 w 359"/>
                <a:gd name="T11" fmla="*/ 0 h 435"/>
                <a:gd name="T12" fmla="*/ 0 60000 65536"/>
                <a:gd name="T13" fmla="*/ 0 60000 65536"/>
                <a:gd name="T14" fmla="*/ 0 60000 65536"/>
                <a:gd name="T15" fmla="*/ 0 60000 65536"/>
                <a:gd name="T16" fmla="*/ 0 60000 65536"/>
                <a:gd name="T17" fmla="*/ 0 60000 65536"/>
                <a:gd name="T18" fmla="*/ 0 w 359"/>
                <a:gd name="T19" fmla="*/ 0 h 435"/>
                <a:gd name="T20" fmla="*/ 359 w 359"/>
                <a:gd name="T21" fmla="*/ 435 h 435"/>
              </a:gdLst>
              <a:ahLst/>
              <a:cxnLst>
                <a:cxn ang="T12">
                  <a:pos x="T0" y="T1"/>
                </a:cxn>
                <a:cxn ang="T13">
                  <a:pos x="T2" y="T3"/>
                </a:cxn>
                <a:cxn ang="T14">
                  <a:pos x="T4" y="T5"/>
                </a:cxn>
                <a:cxn ang="T15">
                  <a:pos x="T6" y="T7"/>
                </a:cxn>
                <a:cxn ang="T16">
                  <a:pos x="T8" y="T9"/>
                </a:cxn>
                <a:cxn ang="T17">
                  <a:pos x="T10" y="T11"/>
                </a:cxn>
              </a:cxnLst>
              <a:rect l="T18" t="T19" r="T20" b="T21"/>
              <a:pathLst>
                <a:path w="359" h="435">
                  <a:moveTo>
                    <a:pt x="0" y="294"/>
                  </a:moveTo>
                  <a:lnTo>
                    <a:pt x="0" y="435"/>
                  </a:lnTo>
                  <a:lnTo>
                    <a:pt x="359" y="138"/>
                  </a:lnTo>
                  <a:lnTo>
                    <a:pt x="359" y="0"/>
                  </a:lnTo>
                  <a:lnTo>
                    <a:pt x="164" y="56"/>
                  </a:lnTo>
                  <a:lnTo>
                    <a:pt x="0" y="294"/>
                  </a:lnTo>
                  <a:close/>
                </a:path>
              </a:pathLst>
            </a:custGeom>
            <a:solidFill>
              <a:srgbClr val="8F8F8F"/>
            </a:solidFill>
            <a:ln w="11113">
              <a:solidFill>
                <a:srgbClr val="000000"/>
              </a:solidFill>
              <a:round/>
              <a:headEnd/>
              <a:tailEnd/>
            </a:ln>
          </p:spPr>
          <p:txBody>
            <a:bodyPr/>
            <a:lstStyle/>
            <a:p>
              <a:endParaRPr lang="en-US"/>
            </a:p>
          </p:txBody>
        </p:sp>
        <p:sp>
          <p:nvSpPr>
            <p:cNvPr id="37" name="Freeform 35"/>
            <p:cNvSpPr>
              <a:spLocks/>
            </p:cNvSpPr>
            <p:nvPr/>
          </p:nvSpPr>
          <p:spPr bwMode="auto">
            <a:xfrm>
              <a:off x="2990" y="2845"/>
              <a:ext cx="391" cy="113"/>
            </a:xfrm>
            <a:custGeom>
              <a:avLst/>
              <a:gdLst>
                <a:gd name="T0" fmla="*/ 0 w 783"/>
                <a:gd name="T1" fmla="*/ 1 h 226"/>
                <a:gd name="T2" fmla="*/ 0 w 783"/>
                <a:gd name="T3" fmla="*/ 1 h 226"/>
                <a:gd name="T4" fmla="*/ 1 w 783"/>
                <a:gd name="T5" fmla="*/ 1 h 226"/>
                <a:gd name="T6" fmla="*/ 1 w 783"/>
                <a:gd name="T7" fmla="*/ 1 h 226"/>
                <a:gd name="T8" fmla="*/ 0 w 783"/>
                <a:gd name="T9" fmla="*/ 0 h 226"/>
                <a:gd name="T10" fmla="*/ 0 w 783"/>
                <a:gd name="T11" fmla="*/ 1 h 226"/>
                <a:gd name="T12" fmla="*/ 0 60000 65536"/>
                <a:gd name="T13" fmla="*/ 0 60000 65536"/>
                <a:gd name="T14" fmla="*/ 0 60000 65536"/>
                <a:gd name="T15" fmla="*/ 0 60000 65536"/>
                <a:gd name="T16" fmla="*/ 0 60000 65536"/>
                <a:gd name="T17" fmla="*/ 0 60000 65536"/>
                <a:gd name="T18" fmla="*/ 0 w 783"/>
                <a:gd name="T19" fmla="*/ 0 h 226"/>
                <a:gd name="T20" fmla="*/ 783 w 783"/>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783" h="226">
                  <a:moveTo>
                    <a:pt x="0" y="9"/>
                  </a:moveTo>
                  <a:lnTo>
                    <a:pt x="0" y="144"/>
                  </a:lnTo>
                  <a:lnTo>
                    <a:pt x="783" y="226"/>
                  </a:lnTo>
                  <a:lnTo>
                    <a:pt x="783" y="72"/>
                  </a:lnTo>
                  <a:lnTo>
                    <a:pt x="73" y="0"/>
                  </a:lnTo>
                  <a:lnTo>
                    <a:pt x="0" y="9"/>
                  </a:lnTo>
                  <a:close/>
                </a:path>
              </a:pathLst>
            </a:custGeom>
            <a:solidFill>
              <a:srgbClr val="D2D2D2"/>
            </a:solidFill>
            <a:ln w="11113">
              <a:solidFill>
                <a:srgbClr val="000000"/>
              </a:solidFill>
              <a:round/>
              <a:headEnd/>
              <a:tailEnd/>
            </a:ln>
          </p:spPr>
          <p:txBody>
            <a:bodyPr/>
            <a:lstStyle/>
            <a:p>
              <a:endParaRPr lang="en-US"/>
            </a:p>
          </p:txBody>
        </p:sp>
        <p:sp>
          <p:nvSpPr>
            <p:cNvPr id="38" name="Freeform 36"/>
            <p:cNvSpPr>
              <a:spLocks/>
            </p:cNvSpPr>
            <p:nvPr/>
          </p:nvSpPr>
          <p:spPr bwMode="auto">
            <a:xfrm>
              <a:off x="2990" y="2702"/>
              <a:ext cx="571" cy="187"/>
            </a:xfrm>
            <a:custGeom>
              <a:avLst/>
              <a:gdLst>
                <a:gd name="T0" fmla="*/ 0 w 1142"/>
                <a:gd name="T1" fmla="*/ 1 h 374"/>
                <a:gd name="T2" fmla="*/ 1 w 1142"/>
                <a:gd name="T3" fmla="*/ 0 h 374"/>
                <a:gd name="T4" fmla="*/ 2 w 1142"/>
                <a:gd name="T5" fmla="*/ 1 h 374"/>
                <a:gd name="T6" fmla="*/ 1 w 1142"/>
                <a:gd name="T7" fmla="*/ 1 h 374"/>
                <a:gd name="T8" fmla="*/ 0 w 1142"/>
                <a:gd name="T9" fmla="*/ 1 h 374"/>
                <a:gd name="T10" fmla="*/ 0 60000 65536"/>
                <a:gd name="T11" fmla="*/ 0 60000 65536"/>
                <a:gd name="T12" fmla="*/ 0 60000 65536"/>
                <a:gd name="T13" fmla="*/ 0 60000 65536"/>
                <a:gd name="T14" fmla="*/ 0 60000 65536"/>
                <a:gd name="T15" fmla="*/ 0 w 1142"/>
                <a:gd name="T16" fmla="*/ 0 h 374"/>
                <a:gd name="T17" fmla="*/ 1142 w 1142"/>
                <a:gd name="T18" fmla="*/ 374 h 374"/>
              </a:gdLst>
              <a:ahLst/>
              <a:cxnLst>
                <a:cxn ang="T10">
                  <a:pos x="T0" y="T1"/>
                </a:cxn>
                <a:cxn ang="T11">
                  <a:pos x="T2" y="T3"/>
                </a:cxn>
                <a:cxn ang="T12">
                  <a:pos x="T4" y="T5"/>
                </a:cxn>
                <a:cxn ang="T13">
                  <a:pos x="T6" y="T7"/>
                </a:cxn>
                <a:cxn ang="T14">
                  <a:pos x="T8" y="T9"/>
                </a:cxn>
              </a:cxnLst>
              <a:rect l="T15" t="T16" r="T17" b="T18"/>
              <a:pathLst>
                <a:path w="1142" h="374">
                  <a:moveTo>
                    <a:pt x="0" y="297"/>
                  </a:moveTo>
                  <a:lnTo>
                    <a:pt x="358" y="0"/>
                  </a:lnTo>
                  <a:lnTo>
                    <a:pt x="1142" y="77"/>
                  </a:lnTo>
                  <a:lnTo>
                    <a:pt x="783" y="374"/>
                  </a:lnTo>
                  <a:lnTo>
                    <a:pt x="0" y="297"/>
                  </a:lnTo>
                  <a:close/>
                </a:path>
              </a:pathLst>
            </a:custGeom>
            <a:solidFill>
              <a:srgbClr val="EFEFEF"/>
            </a:solidFill>
            <a:ln w="11113">
              <a:solidFill>
                <a:srgbClr val="000000"/>
              </a:solidFill>
              <a:round/>
              <a:headEnd/>
              <a:tailEnd/>
            </a:ln>
          </p:spPr>
          <p:txBody>
            <a:bodyPr/>
            <a:lstStyle/>
            <a:p>
              <a:endParaRPr lang="en-US"/>
            </a:p>
          </p:txBody>
        </p:sp>
        <p:sp>
          <p:nvSpPr>
            <p:cNvPr id="39" name="Oval 37"/>
            <p:cNvSpPr>
              <a:spLocks noChangeArrowheads="1"/>
            </p:cNvSpPr>
            <p:nvPr/>
          </p:nvSpPr>
          <p:spPr bwMode="auto">
            <a:xfrm>
              <a:off x="3123" y="2744"/>
              <a:ext cx="262" cy="102"/>
            </a:xfrm>
            <a:prstGeom prst="ellipse">
              <a:avLst/>
            </a:prstGeom>
            <a:solidFill>
              <a:srgbClr val="8F8F8F"/>
            </a:solidFill>
            <a:ln w="11113">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0" name="Line 38"/>
            <p:cNvSpPr>
              <a:spLocks noChangeShapeType="1"/>
            </p:cNvSpPr>
            <p:nvPr/>
          </p:nvSpPr>
          <p:spPr bwMode="auto">
            <a:xfrm flipV="1">
              <a:off x="3074" y="2609"/>
              <a:ext cx="30" cy="24"/>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Freeform 39"/>
            <p:cNvSpPr>
              <a:spLocks/>
            </p:cNvSpPr>
            <p:nvPr/>
          </p:nvSpPr>
          <p:spPr bwMode="auto">
            <a:xfrm>
              <a:off x="3074" y="2633"/>
              <a:ext cx="286" cy="217"/>
            </a:xfrm>
            <a:custGeom>
              <a:avLst/>
              <a:gdLst>
                <a:gd name="T0" fmla="*/ 0 w 571"/>
                <a:gd name="T1" fmla="*/ 0 h 434"/>
                <a:gd name="T2" fmla="*/ 0 w 571"/>
                <a:gd name="T3" fmla="*/ 1 h 434"/>
                <a:gd name="T4" fmla="*/ 2 w 571"/>
                <a:gd name="T5" fmla="*/ 1 h 434"/>
                <a:gd name="T6" fmla="*/ 2 w 571"/>
                <a:gd name="T7" fmla="*/ 1 h 434"/>
                <a:gd name="T8" fmla="*/ 0 w 571"/>
                <a:gd name="T9" fmla="*/ 0 h 434"/>
                <a:gd name="T10" fmla="*/ 0 60000 65536"/>
                <a:gd name="T11" fmla="*/ 0 60000 65536"/>
                <a:gd name="T12" fmla="*/ 0 60000 65536"/>
                <a:gd name="T13" fmla="*/ 0 60000 65536"/>
                <a:gd name="T14" fmla="*/ 0 60000 65536"/>
                <a:gd name="T15" fmla="*/ 0 w 571"/>
                <a:gd name="T16" fmla="*/ 0 h 434"/>
                <a:gd name="T17" fmla="*/ 571 w 571"/>
                <a:gd name="T18" fmla="*/ 434 h 434"/>
              </a:gdLst>
              <a:ahLst/>
              <a:cxnLst>
                <a:cxn ang="T10">
                  <a:pos x="T0" y="T1"/>
                </a:cxn>
                <a:cxn ang="T11">
                  <a:pos x="T2" y="T3"/>
                </a:cxn>
                <a:cxn ang="T12">
                  <a:pos x="T4" y="T5"/>
                </a:cxn>
                <a:cxn ang="T13">
                  <a:pos x="T6" y="T7"/>
                </a:cxn>
                <a:cxn ang="T14">
                  <a:pos x="T8" y="T9"/>
                </a:cxn>
              </a:cxnLst>
              <a:rect l="T15" t="T16" r="T17" b="T18"/>
              <a:pathLst>
                <a:path w="571" h="434">
                  <a:moveTo>
                    <a:pt x="0" y="0"/>
                  </a:moveTo>
                  <a:lnTo>
                    <a:pt x="0" y="376"/>
                  </a:lnTo>
                  <a:lnTo>
                    <a:pt x="571" y="434"/>
                  </a:lnTo>
                  <a:lnTo>
                    <a:pt x="571" y="60"/>
                  </a:lnTo>
                  <a:lnTo>
                    <a:pt x="0" y="0"/>
                  </a:lnTo>
                  <a:close/>
                </a:path>
              </a:pathLst>
            </a:custGeom>
            <a:solidFill>
              <a:srgbClr val="D2D2D2"/>
            </a:solidFill>
            <a:ln w="11113">
              <a:solidFill>
                <a:srgbClr val="000000"/>
              </a:solidFill>
              <a:round/>
              <a:headEnd/>
              <a:tailEnd/>
            </a:ln>
          </p:spPr>
          <p:txBody>
            <a:bodyPr/>
            <a:lstStyle/>
            <a:p>
              <a:endParaRPr lang="en-US"/>
            </a:p>
          </p:txBody>
        </p:sp>
        <p:sp>
          <p:nvSpPr>
            <p:cNvPr id="42" name="Freeform 40"/>
            <p:cNvSpPr>
              <a:spLocks/>
            </p:cNvSpPr>
            <p:nvPr/>
          </p:nvSpPr>
          <p:spPr bwMode="auto">
            <a:xfrm>
              <a:off x="3074" y="2609"/>
              <a:ext cx="318" cy="54"/>
            </a:xfrm>
            <a:custGeom>
              <a:avLst/>
              <a:gdLst>
                <a:gd name="T0" fmla="*/ 0 w 636"/>
                <a:gd name="T1" fmla="*/ 1 h 108"/>
                <a:gd name="T2" fmla="*/ 1 w 636"/>
                <a:gd name="T3" fmla="*/ 0 h 108"/>
                <a:gd name="T4" fmla="*/ 1 w 636"/>
                <a:gd name="T5" fmla="*/ 1 h 108"/>
                <a:gd name="T6" fmla="*/ 1 w 636"/>
                <a:gd name="T7" fmla="*/ 1 h 108"/>
                <a:gd name="T8" fmla="*/ 0 w 636"/>
                <a:gd name="T9" fmla="*/ 1 h 108"/>
                <a:gd name="T10" fmla="*/ 0 60000 65536"/>
                <a:gd name="T11" fmla="*/ 0 60000 65536"/>
                <a:gd name="T12" fmla="*/ 0 60000 65536"/>
                <a:gd name="T13" fmla="*/ 0 60000 65536"/>
                <a:gd name="T14" fmla="*/ 0 60000 65536"/>
                <a:gd name="T15" fmla="*/ 0 w 636"/>
                <a:gd name="T16" fmla="*/ 0 h 108"/>
                <a:gd name="T17" fmla="*/ 636 w 636"/>
                <a:gd name="T18" fmla="*/ 108 h 108"/>
              </a:gdLst>
              <a:ahLst/>
              <a:cxnLst>
                <a:cxn ang="T10">
                  <a:pos x="T0" y="T1"/>
                </a:cxn>
                <a:cxn ang="T11">
                  <a:pos x="T2" y="T3"/>
                </a:cxn>
                <a:cxn ang="T12">
                  <a:pos x="T4" y="T5"/>
                </a:cxn>
                <a:cxn ang="T13">
                  <a:pos x="T6" y="T7"/>
                </a:cxn>
                <a:cxn ang="T14">
                  <a:pos x="T8" y="T9"/>
                </a:cxn>
              </a:cxnLst>
              <a:rect l="T15" t="T16" r="T17" b="T18"/>
              <a:pathLst>
                <a:path w="636" h="108">
                  <a:moveTo>
                    <a:pt x="0" y="48"/>
                  </a:moveTo>
                  <a:lnTo>
                    <a:pt x="58" y="0"/>
                  </a:lnTo>
                  <a:lnTo>
                    <a:pt x="636" y="62"/>
                  </a:lnTo>
                  <a:lnTo>
                    <a:pt x="571" y="108"/>
                  </a:lnTo>
                  <a:lnTo>
                    <a:pt x="0" y="48"/>
                  </a:lnTo>
                  <a:close/>
                </a:path>
              </a:pathLst>
            </a:custGeom>
            <a:solidFill>
              <a:srgbClr val="EFEFEF"/>
            </a:solidFill>
            <a:ln w="11113">
              <a:solidFill>
                <a:srgbClr val="000000"/>
              </a:solidFill>
              <a:round/>
              <a:headEnd/>
              <a:tailEnd/>
            </a:ln>
          </p:spPr>
          <p:txBody>
            <a:bodyPr/>
            <a:lstStyle/>
            <a:p>
              <a:endParaRPr lang="en-US"/>
            </a:p>
          </p:txBody>
        </p:sp>
        <p:sp>
          <p:nvSpPr>
            <p:cNvPr id="43" name="Freeform 41"/>
            <p:cNvSpPr>
              <a:spLocks/>
            </p:cNvSpPr>
            <p:nvPr/>
          </p:nvSpPr>
          <p:spPr bwMode="auto">
            <a:xfrm>
              <a:off x="3379" y="2613"/>
              <a:ext cx="45" cy="208"/>
            </a:xfrm>
            <a:custGeom>
              <a:avLst/>
              <a:gdLst>
                <a:gd name="T0" fmla="*/ 1 w 90"/>
                <a:gd name="T1" fmla="*/ 0 h 417"/>
                <a:gd name="T2" fmla="*/ 1 w 90"/>
                <a:gd name="T3" fmla="*/ 0 h 417"/>
                <a:gd name="T4" fmla="*/ 1 w 90"/>
                <a:gd name="T5" fmla="*/ 0 h 417"/>
                <a:gd name="T6" fmla="*/ 0 w 90"/>
                <a:gd name="T7" fmla="*/ 0 h 417"/>
                <a:gd name="T8" fmla="*/ 1 w 90"/>
                <a:gd name="T9" fmla="*/ 0 h 417"/>
                <a:gd name="T10" fmla="*/ 0 60000 65536"/>
                <a:gd name="T11" fmla="*/ 0 60000 65536"/>
                <a:gd name="T12" fmla="*/ 0 60000 65536"/>
                <a:gd name="T13" fmla="*/ 0 60000 65536"/>
                <a:gd name="T14" fmla="*/ 0 60000 65536"/>
                <a:gd name="T15" fmla="*/ 0 w 90"/>
                <a:gd name="T16" fmla="*/ 0 h 417"/>
                <a:gd name="T17" fmla="*/ 90 w 90"/>
                <a:gd name="T18" fmla="*/ 417 h 417"/>
              </a:gdLst>
              <a:ahLst/>
              <a:cxnLst>
                <a:cxn ang="T10">
                  <a:pos x="T0" y="T1"/>
                </a:cxn>
                <a:cxn ang="T11">
                  <a:pos x="T2" y="T3"/>
                </a:cxn>
                <a:cxn ang="T12">
                  <a:pos x="T4" y="T5"/>
                </a:cxn>
                <a:cxn ang="T13">
                  <a:pos x="T6" y="T7"/>
                </a:cxn>
                <a:cxn ang="T14">
                  <a:pos x="T8" y="T9"/>
                </a:cxn>
              </a:cxnLst>
              <a:rect l="T15" t="T16" r="T17" b="T18"/>
              <a:pathLst>
                <a:path w="90" h="417">
                  <a:moveTo>
                    <a:pt x="90" y="0"/>
                  </a:moveTo>
                  <a:lnTo>
                    <a:pt x="90" y="274"/>
                  </a:lnTo>
                  <a:lnTo>
                    <a:pt x="5" y="417"/>
                  </a:lnTo>
                  <a:lnTo>
                    <a:pt x="0" y="79"/>
                  </a:lnTo>
                  <a:lnTo>
                    <a:pt x="90" y="0"/>
                  </a:lnTo>
                  <a:close/>
                </a:path>
              </a:pathLst>
            </a:custGeom>
            <a:solidFill>
              <a:srgbClr val="8F8F8F"/>
            </a:solidFill>
            <a:ln w="11113">
              <a:solidFill>
                <a:srgbClr val="000000"/>
              </a:solidFill>
              <a:round/>
              <a:headEnd/>
              <a:tailEnd/>
            </a:ln>
          </p:spPr>
          <p:txBody>
            <a:bodyPr/>
            <a:lstStyle/>
            <a:p>
              <a:endParaRPr lang="en-US"/>
            </a:p>
          </p:txBody>
        </p:sp>
        <p:sp>
          <p:nvSpPr>
            <p:cNvPr id="44" name="Freeform 42"/>
            <p:cNvSpPr>
              <a:spLocks/>
            </p:cNvSpPr>
            <p:nvPr/>
          </p:nvSpPr>
          <p:spPr bwMode="auto">
            <a:xfrm>
              <a:off x="3360" y="2640"/>
              <a:ext cx="34" cy="209"/>
            </a:xfrm>
            <a:custGeom>
              <a:avLst/>
              <a:gdLst>
                <a:gd name="T0" fmla="*/ 1 w 68"/>
                <a:gd name="T1" fmla="*/ 0 h 417"/>
                <a:gd name="T2" fmla="*/ 1 w 68"/>
                <a:gd name="T3" fmla="*/ 1 h 417"/>
                <a:gd name="T4" fmla="*/ 0 w 68"/>
                <a:gd name="T5" fmla="*/ 1 h 417"/>
                <a:gd name="T6" fmla="*/ 1 w 68"/>
                <a:gd name="T7" fmla="*/ 1 h 417"/>
                <a:gd name="T8" fmla="*/ 1 w 68"/>
                <a:gd name="T9" fmla="*/ 0 h 417"/>
                <a:gd name="T10" fmla="*/ 0 60000 65536"/>
                <a:gd name="T11" fmla="*/ 0 60000 65536"/>
                <a:gd name="T12" fmla="*/ 0 60000 65536"/>
                <a:gd name="T13" fmla="*/ 0 60000 65536"/>
                <a:gd name="T14" fmla="*/ 0 60000 65536"/>
                <a:gd name="T15" fmla="*/ 0 w 68"/>
                <a:gd name="T16" fmla="*/ 0 h 417"/>
                <a:gd name="T17" fmla="*/ 68 w 68"/>
                <a:gd name="T18" fmla="*/ 417 h 417"/>
              </a:gdLst>
              <a:ahLst/>
              <a:cxnLst>
                <a:cxn ang="T10">
                  <a:pos x="T0" y="T1"/>
                </a:cxn>
                <a:cxn ang="T11">
                  <a:pos x="T2" y="T3"/>
                </a:cxn>
                <a:cxn ang="T12">
                  <a:pos x="T4" y="T5"/>
                </a:cxn>
                <a:cxn ang="T13">
                  <a:pos x="T6" y="T7"/>
                </a:cxn>
                <a:cxn ang="T14">
                  <a:pos x="T8" y="T9"/>
                </a:cxn>
              </a:cxnLst>
              <a:rect l="T15" t="T16" r="T17" b="T18"/>
              <a:pathLst>
                <a:path w="68" h="417">
                  <a:moveTo>
                    <a:pt x="68" y="0"/>
                  </a:moveTo>
                  <a:lnTo>
                    <a:pt x="65" y="362"/>
                  </a:lnTo>
                  <a:lnTo>
                    <a:pt x="0" y="417"/>
                  </a:lnTo>
                  <a:lnTo>
                    <a:pt x="3" y="46"/>
                  </a:lnTo>
                  <a:lnTo>
                    <a:pt x="68" y="0"/>
                  </a:lnTo>
                  <a:close/>
                </a:path>
              </a:pathLst>
            </a:custGeom>
            <a:solidFill>
              <a:srgbClr val="8F8F8F"/>
            </a:solidFill>
            <a:ln w="11113">
              <a:solidFill>
                <a:srgbClr val="000000"/>
              </a:solidFill>
              <a:round/>
              <a:headEnd/>
              <a:tailEnd/>
            </a:ln>
          </p:spPr>
          <p:txBody>
            <a:bodyPr/>
            <a:lstStyle/>
            <a:p>
              <a:endParaRPr lang="en-US"/>
            </a:p>
          </p:txBody>
        </p:sp>
        <p:sp>
          <p:nvSpPr>
            <p:cNvPr id="45" name="Freeform 43"/>
            <p:cNvSpPr>
              <a:spLocks/>
            </p:cNvSpPr>
            <p:nvPr/>
          </p:nvSpPr>
          <p:spPr bwMode="auto">
            <a:xfrm>
              <a:off x="3103" y="2663"/>
              <a:ext cx="226" cy="154"/>
            </a:xfrm>
            <a:custGeom>
              <a:avLst/>
              <a:gdLst>
                <a:gd name="T0" fmla="*/ 0 w 452"/>
                <a:gd name="T1" fmla="*/ 0 h 307"/>
                <a:gd name="T2" fmla="*/ 1 w 452"/>
                <a:gd name="T3" fmla="*/ 1 h 307"/>
                <a:gd name="T4" fmla="*/ 1 w 452"/>
                <a:gd name="T5" fmla="*/ 1 h 307"/>
                <a:gd name="T6" fmla="*/ 0 w 452"/>
                <a:gd name="T7" fmla="*/ 1 h 307"/>
                <a:gd name="T8" fmla="*/ 0 w 452"/>
                <a:gd name="T9" fmla="*/ 0 h 307"/>
                <a:gd name="T10" fmla="*/ 0 60000 65536"/>
                <a:gd name="T11" fmla="*/ 0 60000 65536"/>
                <a:gd name="T12" fmla="*/ 0 60000 65536"/>
                <a:gd name="T13" fmla="*/ 0 60000 65536"/>
                <a:gd name="T14" fmla="*/ 0 60000 65536"/>
                <a:gd name="T15" fmla="*/ 0 w 452"/>
                <a:gd name="T16" fmla="*/ 0 h 307"/>
                <a:gd name="T17" fmla="*/ 452 w 452"/>
                <a:gd name="T18" fmla="*/ 307 h 307"/>
              </a:gdLst>
              <a:ahLst/>
              <a:cxnLst>
                <a:cxn ang="T10">
                  <a:pos x="T0" y="T1"/>
                </a:cxn>
                <a:cxn ang="T11">
                  <a:pos x="T2" y="T3"/>
                </a:cxn>
                <a:cxn ang="T12">
                  <a:pos x="T4" y="T5"/>
                </a:cxn>
                <a:cxn ang="T13">
                  <a:pos x="T6" y="T7"/>
                </a:cxn>
                <a:cxn ang="T14">
                  <a:pos x="T8" y="T9"/>
                </a:cxn>
              </a:cxnLst>
              <a:rect l="T15" t="T16" r="T17" b="T18"/>
              <a:pathLst>
                <a:path w="452" h="307">
                  <a:moveTo>
                    <a:pt x="0" y="0"/>
                  </a:moveTo>
                  <a:lnTo>
                    <a:pt x="452" y="43"/>
                  </a:lnTo>
                  <a:lnTo>
                    <a:pt x="452" y="307"/>
                  </a:lnTo>
                  <a:lnTo>
                    <a:pt x="0" y="266"/>
                  </a:lnTo>
                  <a:lnTo>
                    <a:pt x="0" y="0"/>
                  </a:lnTo>
                  <a:close/>
                </a:path>
              </a:pathLst>
            </a:custGeom>
            <a:solidFill>
              <a:srgbClr val="808080"/>
            </a:solidFill>
            <a:ln w="11113">
              <a:solidFill>
                <a:srgbClr val="000000"/>
              </a:solidFill>
              <a:round/>
              <a:headEnd/>
              <a:tailEnd/>
            </a:ln>
          </p:spPr>
          <p:txBody>
            <a:bodyPr/>
            <a:lstStyle/>
            <a:p>
              <a:endParaRPr lang="en-US"/>
            </a:p>
          </p:txBody>
        </p:sp>
        <p:sp>
          <p:nvSpPr>
            <p:cNvPr id="46" name="Freeform 44"/>
            <p:cNvSpPr>
              <a:spLocks/>
            </p:cNvSpPr>
            <p:nvPr/>
          </p:nvSpPr>
          <p:spPr bwMode="auto">
            <a:xfrm>
              <a:off x="3110" y="2664"/>
              <a:ext cx="219" cy="148"/>
            </a:xfrm>
            <a:custGeom>
              <a:avLst/>
              <a:gdLst>
                <a:gd name="T0" fmla="*/ 0 w 438"/>
                <a:gd name="T1" fmla="*/ 0 h 297"/>
                <a:gd name="T2" fmla="*/ 1 w 438"/>
                <a:gd name="T3" fmla="*/ 0 h 297"/>
                <a:gd name="T4" fmla="*/ 1 w 438"/>
                <a:gd name="T5" fmla="*/ 0 h 297"/>
                <a:gd name="T6" fmla="*/ 0 w 438"/>
                <a:gd name="T7" fmla="*/ 0 h 297"/>
                <a:gd name="T8" fmla="*/ 0 w 438"/>
                <a:gd name="T9" fmla="*/ 0 h 297"/>
                <a:gd name="T10" fmla="*/ 0 60000 65536"/>
                <a:gd name="T11" fmla="*/ 0 60000 65536"/>
                <a:gd name="T12" fmla="*/ 0 60000 65536"/>
                <a:gd name="T13" fmla="*/ 0 60000 65536"/>
                <a:gd name="T14" fmla="*/ 0 60000 65536"/>
                <a:gd name="T15" fmla="*/ 0 w 438"/>
                <a:gd name="T16" fmla="*/ 0 h 297"/>
                <a:gd name="T17" fmla="*/ 438 w 438"/>
                <a:gd name="T18" fmla="*/ 297 h 297"/>
              </a:gdLst>
              <a:ahLst/>
              <a:cxnLst>
                <a:cxn ang="T10">
                  <a:pos x="T0" y="T1"/>
                </a:cxn>
                <a:cxn ang="T11">
                  <a:pos x="T2" y="T3"/>
                </a:cxn>
                <a:cxn ang="T12">
                  <a:pos x="T4" y="T5"/>
                </a:cxn>
                <a:cxn ang="T13">
                  <a:pos x="T6" y="T7"/>
                </a:cxn>
                <a:cxn ang="T14">
                  <a:pos x="T8" y="T9"/>
                </a:cxn>
              </a:cxnLst>
              <a:rect l="T15" t="T16" r="T17" b="T18"/>
              <a:pathLst>
                <a:path w="438" h="297">
                  <a:moveTo>
                    <a:pt x="0" y="0"/>
                  </a:moveTo>
                  <a:lnTo>
                    <a:pt x="438" y="41"/>
                  </a:lnTo>
                  <a:lnTo>
                    <a:pt x="438" y="297"/>
                  </a:lnTo>
                  <a:lnTo>
                    <a:pt x="0" y="257"/>
                  </a:lnTo>
                  <a:lnTo>
                    <a:pt x="0" y="0"/>
                  </a:lnTo>
                  <a:close/>
                </a:path>
              </a:pathLst>
            </a:custGeom>
            <a:solidFill>
              <a:srgbClr val="FFFFFF"/>
            </a:solidFill>
            <a:ln w="11113">
              <a:solidFill>
                <a:srgbClr val="000000"/>
              </a:solidFill>
              <a:round/>
              <a:headEnd/>
              <a:tailEnd/>
            </a:ln>
          </p:spPr>
          <p:txBody>
            <a:bodyPr/>
            <a:lstStyle/>
            <a:p>
              <a:endParaRPr lang="en-US"/>
            </a:p>
          </p:txBody>
        </p:sp>
        <p:sp>
          <p:nvSpPr>
            <p:cNvPr id="47" name="Freeform 45"/>
            <p:cNvSpPr>
              <a:spLocks/>
            </p:cNvSpPr>
            <p:nvPr/>
          </p:nvSpPr>
          <p:spPr bwMode="auto">
            <a:xfrm>
              <a:off x="3392" y="2614"/>
              <a:ext cx="32" cy="190"/>
            </a:xfrm>
            <a:custGeom>
              <a:avLst/>
              <a:gdLst>
                <a:gd name="T0" fmla="*/ 0 w 63"/>
                <a:gd name="T1" fmla="*/ 1 h 379"/>
                <a:gd name="T2" fmla="*/ 0 w 63"/>
                <a:gd name="T3" fmla="*/ 1 h 379"/>
                <a:gd name="T4" fmla="*/ 1 w 63"/>
                <a:gd name="T5" fmla="*/ 0 h 379"/>
                <a:gd name="T6" fmla="*/ 1 w 63"/>
                <a:gd name="T7" fmla="*/ 1 h 379"/>
                <a:gd name="T8" fmla="*/ 0 w 63"/>
                <a:gd name="T9" fmla="*/ 1 h 379"/>
                <a:gd name="T10" fmla="*/ 0 60000 65536"/>
                <a:gd name="T11" fmla="*/ 0 60000 65536"/>
                <a:gd name="T12" fmla="*/ 0 60000 65536"/>
                <a:gd name="T13" fmla="*/ 0 60000 65536"/>
                <a:gd name="T14" fmla="*/ 0 60000 65536"/>
                <a:gd name="T15" fmla="*/ 0 w 63"/>
                <a:gd name="T16" fmla="*/ 0 h 379"/>
                <a:gd name="T17" fmla="*/ 63 w 63"/>
                <a:gd name="T18" fmla="*/ 379 h 379"/>
              </a:gdLst>
              <a:ahLst/>
              <a:cxnLst>
                <a:cxn ang="T10">
                  <a:pos x="T0" y="T1"/>
                </a:cxn>
                <a:cxn ang="T11">
                  <a:pos x="T2" y="T3"/>
                </a:cxn>
                <a:cxn ang="T12">
                  <a:pos x="T4" y="T5"/>
                </a:cxn>
                <a:cxn ang="T13">
                  <a:pos x="T6" y="T7"/>
                </a:cxn>
                <a:cxn ang="T14">
                  <a:pos x="T8" y="T9"/>
                </a:cxn>
              </a:cxnLst>
              <a:rect l="T15" t="T16" r="T17" b="T18"/>
              <a:pathLst>
                <a:path w="63" h="379">
                  <a:moveTo>
                    <a:pt x="0" y="379"/>
                  </a:moveTo>
                  <a:lnTo>
                    <a:pt x="0" y="52"/>
                  </a:lnTo>
                  <a:lnTo>
                    <a:pt x="63" y="0"/>
                  </a:lnTo>
                  <a:lnTo>
                    <a:pt x="59" y="274"/>
                  </a:lnTo>
                  <a:lnTo>
                    <a:pt x="0" y="379"/>
                  </a:lnTo>
                  <a:close/>
                </a:path>
              </a:pathLst>
            </a:custGeom>
            <a:solidFill>
              <a:srgbClr val="808080"/>
            </a:solidFill>
            <a:ln w="1588">
              <a:solidFill>
                <a:srgbClr val="000000"/>
              </a:solidFill>
              <a:round/>
              <a:headEnd/>
              <a:tailEnd/>
            </a:ln>
          </p:spPr>
          <p:txBody>
            <a:bodyPr/>
            <a:lstStyle/>
            <a:p>
              <a:endParaRPr lang="en-US"/>
            </a:p>
          </p:txBody>
        </p:sp>
        <p:sp>
          <p:nvSpPr>
            <p:cNvPr id="48" name="Freeform 46"/>
            <p:cNvSpPr>
              <a:spLocks/>
            </p:cNvSpPr>
            <p:nvPr/>
          </p:nvSpPr>
          <p:spPr bwMode="auto">
            <a:xfrm>
              <a:off x="3124" y="2592"/>
              <a:ext cx="300" cy="48"/>
            </a:xfrm>
            <a:custGeom>
              <a:avLst/>
              <a:gdLst>
                <a:gd name="T0" fmla="*/ 0 w 600"/>
                <a:gd name="T1" fmla="*/ 1 h 96"/>
                <a:gd name="T2" fmla="*/ 1 w 600"/>
                <a:gd name="T3" fmla="*/ 1 h 96"/>
                <a:gd name="T4" fmla="*/ 1 w 600"/>
                <a:gd name="T5" fmla="*/ 1 h 96"/>
                <a:gd name="T6" fmla="*/ 1 w 600"/>
                <a:gd name="T7" fmla="*/ 0 h 96"/>
                <a:gd name="T8" fmla="*/ 0 w 600"/>
                <a:gd name="T9" fmla="*/ 1 h 96"/>
                <a:gd name="T10" fmla="*/ 0 60000 65536"/>
                <a:gd name="T11" fmla="*/ 0 60000 65536"/>
                <a:gd name="T12" fmla="*/ 0 60000 65536"/>
                <a:gd name="T13" fmla="*/ 0 60000 65536"/>
                <a:gd name="T14" fmla="*/ 0 60000 65536"/>
                <a:gd name="T15" fmla="*/ 0 w 600"/>
                <a:gd name="T16" fmla="*/ 0 h 96"/>
                <a:gd name="T17" fmla="*/ 600 w 600"/>
                <a:gd name="T18" fmla="*/ 96 h 96"/>
              </a:gdLst>
              <a:ahLst/>
              <a:cxnLst>
                <a:cxn ang="T10">
                  <a:pos x="T0" y="T1"/>
                </a:cxn>
                <a:cxn ang="T11">
                  <a:pos x="T2" y="T3"/>
                </a:cxn>
                <a:cxn ang="T12">
                  <a:pos x="T4" y="T5"/>
                </a:cxn>
                <a:cxn ang="T13">
                  <a:pos x="T6" y="T7"/>
                </a:cxn>
                <a:cxn ang="T14">
                  <a:pos x="T8" y="T9"/>
                </a:cxn>
              </a:cxnLst>
              <a:rect l="T15" t="T16" r="T17" b="T18"/>
              <a:pathLst>
                <a:path w="600" h="96">
                  <a:moveTo>
                    <a:pt x="0" y="36"/>
                  </a:moveTo>
                  <a:lnTo>
                    <a:pt x="537" y="96"/>
                  </a:lnTo>
                  <a:lnTo>
                    <a:pt x="600" y="46"/>
                  </a:lnTo>
                  <a:lnTo>
                    <a:pt x="103" y="0"/>
                  </a:lnTo>
                  <a:lnTo>
                    <a:pt x="0" y="36"/>
                  </a:lnTo>
                  <a:close/>
                </a:path>
              </a:pathLst>
            </a:custGeom>
            <a:solidFill>
              <a:srgbClr val="E1E1E1"/>
            </a:solidFill>
            <a:ln w="1588">
              <a:solidFill>
                <a:srgbClr val="000000"/>
              </a:solidFill>
              <a:round/>
              <a:headEnd/>
              <a:tailEnd/>
            </a:ln>
          </p:spPr>
          <p:txBody>
            <a:bodyPr/>
            <a:lstStyle/>
            <a:p>
              <a:endParaRPr lang="en-US"/>
            </a:p>
          </p:txBody>
        </p:sp>
        <p:sp>
          <p:nvSpPr>
            <p:cNvPr id="49" name="Freeform 47"/>
            <p:cNvSpPr>
              <a:spLocks/>
            </p:cNvSpPr>
            <p:nvPr/>
          </p:nvSpPr>
          <p:spPr bwMode="auto">
            <a:xfrm>
              <a:off x="3194" y="2894"/>
              <a:ext cx="95" cy="12"/>
            </a:xfrm>
            <a:custGeom>
              <a:avLst/>
              <a:gdLst>
                <a:gd name="T0" fmla="*/ 1 w 189"/>
                <a:gd name="T1" fmla="*/ 1 h 23"/>
                <a:gd name="T2" fmla="*/ 0 w 189"/>
                <a:gd name="T3" fmla="*/ 0 h 23"/>
                <a:gd name="T4" fmla="*/ 0 w 189"/>
                <a:gd name="T5" fmla="*/ 1 h 23"/>
                <a:gd name="T6" fmla="*/ 1 w 189"/>
                <a:gd name="T7" fmla="*/ 1 h 23"/>
                <a:gd name="T8" fmla="*/ 1 w 189"/>
                <a:gd name="T9" fmla="*/ 1 h 23"/>
                <a:gd name="T10" fmla="*/ 0 60000 65536"/>
                <a:gd name="T11" fmla="*/ 0 60000 65536"/>
                <a:gd name="T12" fmla="*/ 0 60000 65536"/>
                <a:gd name="T13" fmla="*/ 0 60000 65536"/>
                <a:gd name="T14" fmla="*/ 0 60000 65536"/>
                <a:gd name="T15" fmla="*/ 0 w 189"/>
                <a:gd name="T16" fmla="*/ 0 h 23"/>
                <a:gd name="T17" fmla="*/ 189 w 189"/>
                <a:gd name="T18" fmla="*/ 23 h 23"/>
              </a:gdLst>
              <a:ahLst/>
              <a:cxnLst>
                <a:cxn ang="T10">
                  <a:pos x="T0" y="T1"/>
                </a:cxn>
                <a:cxn ang="T11">
                  <a:pos x="T2" y="T3"/>
                </a:cxn>
                <a:cxn ang="T12">
                  <a:pos x="T4" y="T5"/>
                </a:cxn>
                <a:cxn ang="T13">
                  <a:pos x="T6" y="T7"/>
                </a:cxn>
                <a:cxn ang="T14">
                  <a:pos x="T8" y="T9"/>
                </a:cxn>
              </a:cxnLst>
              <a:rect l="T15" t="T16" r="T17" b="T18"/>
              <a:pathLst>
                <a:path w="189" h="23">
                  <a:moveTo>
                    <a:pt x="187" y="19"/>
                  </a:moveTo>
                  <a:lnTo>
                    <a:pt x="0" y="0"/>
                  </a:lnTo>
                  <a:lnTo>
                    <a:pt x="0" y="5"/>
                  </a:lnTo>
                  <a:lnTo>
                    <a:pt x="189" y="23"/>
                  </a:lnTo>
                  <a:lnTo>
                    <a:pt x="187" y="19"/>
                  </a:lnTo>
                  <a:close/>
                </a:path>
              </a:pathLst>
            </a:custGeom>
            <a:solidFill>
              <a:srgbClr val="5F5F5F"/>
            </a:solidFill>
            <a:ln w="1588">
              <a:solidFill>
                <a:srgbClr val="000000"/>
              </a:solidFill>
              <a:round/>
              <a:headEnd/>
              <a:tailEnd/>
            </a:ln>
          </p:spPr>
          <p:txBody>
            <a:bodyPr/>
            <a:lstStyle/>
            <a:p>
              <a:endParaRPr lang="en-US"/>
            </a:p>
          </p:txBody>
        </p:sp>
        <p:sp>
          <p:nvSpPr>
            <p:cNvPr id="50" name="AutoShape 48"/>
            <p:cNvSpPr>
              <a:spLocks noChangeArrowheads="1"/>
            </p:cNvSpPr>
            <p:nvPr/>
          </p:nvSpPr>
          <p:spPr bwMode="auto">
            <a:xfrm>
              <a:off x="3209" y="2086"/>
              <a:ext cx="144" cy="528"/>
            </a:xfrm>
            <a:prstGeom prst="upArrow">
              <a:avLst>
                <a:gd name="adj1" fmla="val 50000"/>
                <a:gd name="adj2" fmla="val 91667"/>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1" name="Text Box 49"/>
            <p:cNvSpPr txBox="1">
              <a:spLocks noChangeArrowheads="1"/>
            </p:cNvSpPr>
            <p:nvPr/>
          </p:nvSpPr>
          <p:spPr bwMode="auto">
            <a:xfrm>
              <a:off x="2297" y="2278"/>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solidFill>
                    <a:srgbClr val="FF0000"/>
                  </a:solidFill>
                  <a:latin typeface="Times New Roman" panose="02020603050405020304" pitchFamily="18" charset="0"/>
                </a:rPr>
                <a:t>activities</a:t>
              </a:r>
            </a:p>
          </p:txBody>
        </p:sp>
        <p:sp>
          <p:nvSpPr>
            <p:cNvPr id="52" name="Oval 50"/>
            <p:cNvSpPr>
              <a:spLocks noChangeArrowheads="1"/>
            </p:cNvSpPr>
            <p:nvPr/>
          </p:nvSpPr>
          <p:spPr bwMode="auto">
            <a:xfrm>
              <a:off x="2784" y="1200"/>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3" name="Oval 51"/>
            <p:cNvSpPr>
              <a:spLocks noChangeArrowheads="1"/>
            </p:cNvSpPr>
            <p:nvPr/>
          </p:nvSpPr>
          <p:spPr bwMode="auto">
            <a:xfrm>
              <a:off x="3072" y="1536"/>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4" name="Oval 52"/>
            <p:cNvSpPr>
              <a:spLocks noChangeArrowheads="1"/>
            </p:cNvSpPr>
            <p:nvPr/>
          </p:nvSpPr>
          <p:spPr bwMode="auto">
            <a:xfrm>
              <a:off x="2592" y="1584"/>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5" name="Oval 53"/>
            <p:cNvSpPr>
              <a:spLocks noChangeArrowheads="1"/>
            </p:cNvSpPr>
            <p:nvPr/>
          </p:nvSpPr>
          <p:spPr bwMode="auto">
            <a:xfrm>
              <a:off x="3312" y="1824"/>
              <a:ext cx="144" cy="14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6" name="Oval 54"/>
            <p:cNvSpPr>
              <a:spLocks noChangeArrowheads="1"/>
            </p:cNvSpPr>
            <p:nvPr/>
          </p:nvSpPr>
          <p:spPr bwMode="auto">
            <a:xfrm>
              <a:off x="2832" y="1872"/>
              <a:ext cx="144" cy="144"/>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57" name="Line 55"/>
            <p:cNvSpPr>
              <a:spLocks noChangeShapeType="1"/>
            </p:cNvSpPr>
            <p:nvPr/>
          </p:nvSpPr>
          <p:spPr bwMode="auto">
            <a:xfrm flipH="1">
              <a:off x="2688" y="1344"/>
              <a:ext cx="144"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8" name="Line 56"/>
            <p:cNvSpPr>
              <a:spLocks noChangeShapeType="1"/>
            </p:cNvSpPr>
            <p:nvPr/>
          </p:nvSpPr>
          <p:spPr bwMode="auto">
            <a:xfrm>
              <a:off x="2928" y="1344"/>
              <a:ext cx="192" cy="192"/>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9" name="Line 57"/>
            <p:cNvSpPr>
              <a:spLocks noChangeShapeType="1"/>
            </p:cNvSpPr>
            <p:nvPr/>
          </p:nvSpPr>
          <p:spPr bwMode="auto">
            <a:xfrm flipH="1">
              <a:off x="2928" y="1680"/>
              <a:ext cx="144"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0" name="Line 58"/>
            <p:cNvSpPr>
              <a:spLocks noChangeShapeType="1"/>
            </p:cNvSpPr>
            <p:nvPr/>
          </p:nvSpPr>
          <p:spPr bwMode="auto">
            <a:xfrm>
              <a:off x="3216" y="1680"/>
              <a:ext cx="144" cy="144"/>
            </a:xfrm>
            <a:prstGeom prst="line">
              <a:avLst/>
            </a:prstGeom>
            <a:noFill/>
            <a:ln w="952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 name="Text Box 59"/>
            <p:cNvSpPr txBox="1">
              <a:spLocks noChangeArrowheads="1"/>
            </p:cNvSpPr>
            <p:nvPr/>
          </p:nvSpPr>
          <p:spPr bwMode="auto">
            <a:xfrm>
              <a:off x="3072" y="912"/>
              <a:ext cx="96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latin typeface="Times New Roman" panose="02020603050405020304" pitchFamily="18" charset="0"/>
                </a:rPr>
                <a:t>pattern matching</a:t>
              </a:r>
            </a:p>
          </p:txBody>
        </p:sp>
        <p:sp>
          <p:nvSpPr>
            <p:cNvPr id="62" name="AutoShape 60"/>
            <p:cNvSpPr>
              <a:spLocks noChangeArrowheads="1"/>
            </p:cNvSpPr>
            <p:nvPr/>
          </p:nvSpPr>
          <p:spPr bwMode="auto">
            <a:xfrm>
              <a:off x="1632" y="1680"/>
              <a:ext cx="768" cy="96"/>
            </a:xfrm>
            <a:prstGeom prst="rightArrow">
              <a:avLst>
                <a:gd name="adj1" fmla="val 50000"/>
                <a:gd name="adj2" fmla="val 20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63" name="Group 61"/>
            <p:cNvGrpSpPr>
              <a:grpSpLocks/>
            </p:cNvGrpSpPr>
            <p:nvPr/>
          </p:nvGrpSpPr>
          <p:grpSpPr bwMode="auto">
            <a:xfrm>
              <a:off x="4271" y="1680"/>
              <a:ext cx="576" cy="528"/>
              <a:chOff x="3942" y="2453"/>
              <a:chExt cx="771" cy="621"/>
            </a:xfrm>
          </p:grpSpPr>
          <p:sp>
            <p:nvSpPr>
              <p:cNvPr id="73" name="Freeform 62"/>
              <p:cNvSpPr>
                <a:spLocks/>
              </p:cNvSpPr>
              <p:nvPr/>
            </p:nvSpPr>
            <p:spPr bwMode="auto">
              <a:xfrm>
                <a:off x="3942" y="2453"/>
                <a:ext cx="771" cy="621"/>
              </a:xfrm>
              <a:custGeom>
                <a:avLst/>
                <a:gdLst>
                  <a:gd name="T0" fmla="*/ 0 w 1544"/>
                  <a:gd name="T1" fmla="*/ 0 h 1864"/>
                  <a:gd name="T2" fmla="*/ 0 w 1544"/>
                  <a:gd name="T3" fmla="*/ 0 h 1864"/>
                  <a:gd name="T4" fmla="*/ 2 w 1544"/>
                  <a:gd name="T5" fmla="*/ 0 h 1864"/>
                  <a:gd name="T6" fmla="*/ 3 w 1544"/>
                  <a:gd name="T7" fmla="*/ 0 h 1864"/>
                  <a:gd name="T8" fmla="*/ 3 w 1544"/>
                  <a:gd name="T9" fmla="*/ 0 h 1864"/>
                  <a:gd name="T10" fmla="*/ 2 w 1544"/>
                  <a:gd name="T11" fmla="*/ 0 h 1864"/>
                  <a:gd name="T12" fmla="*/ 0 w 1544"/>
                  <a:gd name="T13" fmla="*/ 0 h 1864"/>
                  <a:gd name="T14" fmla="*/ 0 w 1544"/>
                  <a:gd name="T15" fmla="*/ 0 h 1864"/>
                  <a:gd name="T16" fmla="*/ 0 w 1544"/>
                  <a:gd name="T17" fmla="*/ 0 h 18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44"/>
                  <a:gd name="T28" fmla="*/ 0 h 1864"/>
                  <a:gd name="T29" fmla="*/ 1544 w 1544"/>
                  <a:gd name="T30" fmla="*/ 1864 h 18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44" h="1864">
                    <a:moveTo>
                      <a:pt x="0" y="532"/>
                    </a:moveTo>
                    <a:lnTo>
                      <a:pt x="471" y="0"/>
                    </a:lnTo>
                    <a:lnTo>
                      <a:pt x="1072" y="0"/>
                    </a:lnTo>
                    <a:lnTo>
                      <a:pt x="1544" y="532"/>
                    </a:lnTo>
                    <a:lnTo>
                      <a:pt x="1544" y="1299"/>
                    </a:lnTo>
                    <a:lnTo>
                      <a:pt x="1072" y="1864"/>
                    </a:lnTo>
                    <a:lnTo>
                      <a:pt x="471" y="1864"/>
                    </a:lnTo>
                    <a:lnTo>
                      <a:pt x="0" y="1299"/>
                    </a:lnTo>
                    <a:lnTo>
                      <a:pt x="0" y="532"/>
                    </a:lnTo>
                    <a:close/>
                  </a:path>
                </a:pathLst>
              </a:custGeom>
              <a:solidFill>
                <a:srgbClr val="FF0000"/>
              </a:solidFill>
              <a:ln w="7938">
                <a:solidFill>
                  <a:srgbClr val="000000"/>
                </a:solidFill>
                <a:round/>
                <a:headEnd/>
                <a:tailEnd/>
              </a:ln>
            </p:spPr>
            <p:txBody>
              <a:bodyPr/>
              <a:lstStyle/>
              <a:p>
                <a:endParaRPr lang="en-US"/>
              </a:p>
            </p:txBody>
          </p:sp>
          <p:sp>
            <p:nvSpPr>
              <p:cNvPr id="74" name="Freeform 63"/>
              <p:cNvSpPr>
                <a:spLocks/>
              </p:cNvSpPr>
              <p:nvPr/>
            </p:nvSpPr>
            <p:spPr bwMode="auto">
              <a:xfrm>
                <a:off x="3994" y="2495"/>
                <a:ext cx="667" cy="537"/>
              </a:xfrm>
              <a:custGeom>
                <a:avLst/>
                <a:gdLst>
                  <a:gd name="T0" fmla="*/ 0 w 1335"/>
                  <a:gd name="T1" fmla="*/ 0 h 1610"/>
                  <a:gd name="T2" fmla="*/ 0 w 1335"/>
                  <a:gd name="T3" fmla="*/ 0 h 1610"/>
                  <a:gd name="T4" fmla="*/ 1 w 1335"/>
                  <a:gd name="T5" fmla="*/ 0 h 1610"/>
                  <a:gd name="T6" fmla="*/ 2 w 1335"/>
                  <a:gd name="T7" fmla="*/ 0 h 1610"/>
                  <a:gd name="T8" fmla="*/ 2 w 1335"/>
                  <a:gd name="T9" fmla="*/ 0 h 1610"/>
                  <a:gd name="T10" fmla="*/ 1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8" y="0"/>
                    </a:lnTo>
                    <a:lnTo>
                      <a:pt x="928" y="0"/>
                    </a:lnTo>
                    <a:lnTo>
                      <a:pt x="1335" y="459"/>
                    </a:lnTo>
                    <a:lnTo>
                      <a:pt x="1335" y="1121"/>
                    </a:lnTo>
                    <a:lnTo>
                      <a:pt x="928" y="1610"/>
                    </a:lnTo>
                    <a:lnTo>
                      <a:pt x="408" y="1610"/>
                    </a:lnTo>
                    <a:lnTo>
                      <a:pt x="0" y="1121"/>
                    </a:lnTo>
                    <a:lnTo>
                      <a:pt x="0" y="459"/>
                    </a:lnTo>
                  </a:path>
                </a:pathLst>
              </a:custGeom>
              <a:noFill/>
              <a:ln w="777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Freeform 64"/>
              <p:cNvSpPr>
                <a:spLocks/>
              </p:cNvSpPr>
              <p:nvPr/>
            </p:nvSpPr>
            <p:spPr bwMode="auto">
              <a:xfrm>
                <a:off x="3994" y="2495"/>
                <a:ext cx="667" cy="537"/>
              </a:xfrm>
              <a:custGeom>
                <a:avLst/>
                <a:gdLst>
                  <a:gd name="T0" fmla="*/ 0 w 1335"/>
                  <a:gd name="T1" fmla="*/ 0 h 1610"/>
                  <a:gd name="T2" fmla="*/ 0 w 1335"/>
                  <a:gd name="T3" fmla="*/ 0 h 1610"/>
                  <a:gd name="T4" fmla="*/ 1 w 1335"/>
                  <a:gd name="T5" fmla="*/ 0 h 1610"/>
                  <a:gd name="T6" fmla="*/ 2 w 1335"/>
                  <a:gd name="T7" fmla="*/ 0 h 1610"/>
                  <a:gd name="T8" fmla="*/ 2 w 1335"/>
                  <a:gd name="T9" fmla="*/ 0 h 1610"/>
                  <a:gd name="T10" fmla="*/ 1 w 1335"/>
                  <a:gd name="T11" fmla="*/ 0 h 1610"/>
                  <a:gd name="T12" fmla="*/ 0 w 1335"/>
                  <a:gd name="T13" fmla="*/ 0 h 1610"/>
                  <a:gd name="T14" fmla="*/ 0 w 1335"/>
                  <a:gd name="T15" fmla="*/ 0 h 1610"/>
                  <a:gd name="T16" fmla="*/ 0 w 1335"/>
                  <a:gd name="T17" fmla="*/ 0 h 16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35"/>
                  <a:gd name="T28" fmla="*/ 0 h 1610"/>
                  <a:gd name="T29" fmla="*/ 1335 w 1335"/>
                  <a:gd name="T30" fmla="*/ 1610 h 16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35" h="1610">
                    <a:moveTo>
                      <a:pt x="0" y="459"/>
                    </a:moveTo>
                    <a:lnTo>
                      <a:pt x="406" y="0"/>
                    </a:lnTo>
                    <a:lnTo>
                      <a:pt x="927" y="0"/>
                    </a:lnTo>
                    <a:lnTo>
                      <a:pt x="1335" y="459"/>
                    </a:lnTo>
                    <a:lnTo>
                      <a:pt x="1335" y="1121"/>
                    </a:lnTo>
                    <a:lnTo>
                      <a:pt x="927" y="1610"/>
                    </a:lnTo>
                    <a:lnTo>
                      <a:pt x="406" y="1610"/>
                    </a:lnTo>
                    <a:lnTo>
                      <a:pt x="0" y="1121"/>
                    </a:lnTo>
                    <a:lnTo>
                      <a:pt x="0" y="459"/>
                    </a:lnTo>
                  </a:path>
                </a:pathLst>
              </a:custGeom>
              <a:noFill/>
              <a:ln w="46038">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4" name="Group 65"/>
            <p:cNvGrpSpPr>
              <a:grpSpLocks/>
            </p:cNvGrpSpPr>
            <p:nvPr/>
          </p:nvGrpSpPr>
          <p:grpSpPr bwMode="auto">
            <a:xfrm>
              <a:off x="4368" y="1824"/>
              <a:ext cx="383" cy="248"/>
              <a:chOff x="4033" y="2627"/>
              <a:chExt cx="589" cy="261"/>
            </a:xfrm>
          </p:grpSpPr>
          <p:sp>
            <p:nvSpPr>
              <p:cNvPr id="67" name="Freeform 66"/>
              <p:cNvSpPr>
                <a:spLocks/>
              </p:cNvSpPr>
              <p:nvPr/>
            </p:nvSpPr>
            <p:spPr bwMode="auto">
              <a:xfrm>
                <a:off x="4490" y="2627"/>
                <a:ext cx="132" cy="261"/>
              </a:xfrm>
              <a:custGeom>
                <a:avLst/>
                <a:gdLst>
                  <a:gd name="T0" fmla="*/ 0 w 263"/>
                  <a:gd name="T1" fmla="*/ 0 h 782"/>
                  <a:gd name="T2" fmla="*/ 1 w 263"/>
                  <a:gd name="T3" fmla="*/ 0 h 782"/>
                  <a:gd name="T4" fmla="*/ 1 w 263"/>
                  <a:gd name="T5" fmla="*/ 0 h 782"/>
                  <a:gd name="T6" fmla="*/ 1 w 263"/>
                  <a:gd name="T7" fmla="*/ 0 h 782"/>
                  <a:gd name="T8" fmla="*/ 1 w 263"/>
                  <a:gd name="T9" fmla="*/ 0 h 782"/>
                  <a:gd name="T10" fmla="*/ 1 w 263"/>
                  <a:gd name="T11" fmla="*/ 0 h 782"/>
                  <a:gd name="T12" fmla="*/ 1 w 263"/>
                  <a:gd name="T13" fmla="*/ 0 h 782"/>
                  <a:gd name="T14" fmla="*/ 0 w 263"/>
                  <a:gd name="T15" fmla="*/ 0 h 782"/>
                  <a:gd name="T16" fmla="*/ 0 w 26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63"/>
                  <a:gd name="T28" fmla="*/ 0 h 782"/>
                  <a:gd name="T29" fmla="*/ 263 w 26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63" h="782">
                    <a:moveTo>
                      <a:pt x="0" y="0"/>
                    </a:moveTo>
                    <a:lnTo>
                      <a:pt x="185" y="0"/>
                    </a:lnTo>
                    <a:lnTo>
                      <a:pt x="263" y="124"/>
                    </a:lnTo>
                    <a:lnTo>
                      <a:pt x="263" y="411"/>
                    </a:lnTo>
                    <a:lnTo>
                      <a:pt x="185" y="535"/>
                    </a:lnTo>
                    <a:lnTo>
                      <a:pt x="108" y="535"/>
                    </a:lnTo>
                    <a:lnTo>
                      <a:pt x="108" y="782"/>
                    </a:lnTo>
                    <a:lnTo>
                      <a:pt x="0" y="782"/>
                    </a:lnTo>
                    <a:lnTo>
                      <a:pt x="0" y="0"/>
                    </a:lnTo>
                    <a:close/>
                  </a:path>
                </a:pathLst>
              </a:custGeom>
              <a:solidFill>
                <a:srgbClr val="FFFFFF"/>
              </a:solidFill>
              <a:ln w="7938">
                <a:solidFill>
                  <a:srgbClr val="000000"/>
                </a:solidFill>
                <a:round/>
                <a:headEnd/>
                <a:tailEnd/>
              </a:ln>
            </p:spPr>
            <p:txBody>
              <a:bodyPr/>
              <a:lstStyle/>
              <a:p>
                <a:endParaRPr lang="en-US"/>
              </a:p>
            </p:txBody>
          </p:sp>
          <p:sp>
            <p:nvSpPr>
              <p:cNvPr id="68" name="Freeform 67"/>
              <p:cNvSpPr>
                <a:spLocks/>
              </p:cNvSpPr>
              <p:nvPr/>
            </p:nvSpPr>
            <p:spPr bwMode="auto">
              <a:xfrm>
                <a:off x="4325" y="2627"/>
                <a:ext cx="141" cy="261"/>
              </a:xfrm>
              <a:custGeom>
                <a:avLst/>
                <a:gdLst>
                  <a:gd name="T0" fmla="*/ 0 w 283"/>
                  <a:gd name="T1" fmla="*/ 0 h 782"/>
                  <a:gd name="T2" fmla="*/ 0 w 283"/>
                  <a:gd name="T3" fmla="*/ 0 h 782"/>
                  <a:gd name="T4" fmla="*/ 0 w 283"/>
                  <a:gd name="T5" fmla="*/ 0 h 782"/>
                  <a:gd name="T6" fmla="*/ 0 w 283"/>
                  <a:gd name="T7" fmla="*/ 0 h 782"/>
                  <a:gd name="T8" fmla="*/ 0 w 283"/>
                  <a:gd name="T9" fmla="*/ 0 h 782"/>
                  <a:gd name="T10" fmla="*/ 0 w 283"/>
                  <a:gd name="T11" fmla="*/ 0 h 782"/>
                  <a:gd name="T12" fmla="*/ 0 w 283"/>
                  <a:gd name="T13" fmla="*/ 0 h 782"/>
                  <a:gd name="T14" fmla="*/ 0 w 283"/>
                  <a:gd name="T15" fmla="*/ 0 h 782"/>
                  <a:gd name="T16" fmla="*/ 0 w 283"/>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3"/>
                  <a:gd name="T28" fmla="*/ 0 h 782"/>
                  <a:gd name="T29" fmla="*/ 283 w 283"/>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3" h="782">
                    <a:moveTo>
                      <a:pt x="79" y="0"/>
                    </a:moveTo>
                    <a:lnTo>
                      <a:pt x="205" y="0"/>
                    </a:lnTo>
                    <a:lnTo>
                      <a:pt x="283" y="124"/>
                    </a:lnTo>
                    <a:lnTo>
                      <a:pt x="283" y="658"/>
                    </a:lnTo>
                    <a:lnTo>
                      <a:pt x="205" y="782"/>
                    </a:lnTo>
                    <a:lnTo>
                      <a:pt x="79" y="782"/>
                    </a:lnTo>
                    <a:lnTo>
                      <a:pt x="0" y="671"/>
                    </a:lnTo>
                    <a:lnTo>
                      <a:pt x="0" y="124"/>
                    </a:lnTo>
                    <a:lnTo>
                      <a:pt x="79" y="0"/>
                    </a:lnTo>
                    <a:close/>
                  </a:path>
                </a:pathLst>
              </a:custGeom>
              <a:solidFill>
                <a:srgbClr val="FFFFFF"/>
              </a:solidFill>
              <a:ln w="7938">
                <a:solidFill>
                  <a:srgbClr val="000000"/>
                </a:solidFill>
                <a:round/>
                <a:headEnd/>
                <a:tailEnd/>
              </a:ln>
            </p:spPr>
            <p:txBody>
              <a:bodyPr/>
              <a:lstStyle/>
              <a:p>
                <a:endParaRPr lang="en-US"/>
              </a:p>
            </p:txBody>
          </p:sp>
          <p:sp>
            <p:nvSpPr>
              <p:cNvPr id="69" name="Freeform 68"/>
              <p:cNvSpPr>
                <a:spLocks/>
              </p:cNvSpPr>
              <p:nvPr/>
            </p:nvSpPr>
            <p:spPr bwMode="auto">
              <a:xfrm>
                <a:off x="4033" y="2627"/>
                <a:ext cx="131" cy="261"/>
              </a:xfrm>
              <a:custGeom>
                <a:avLst/>
                <a:gdLst>
                  <a:gd name="T0" fmla="*/ 0 w 264"/>
                  <a:gd name="T1" fmla="*/ 0 h 782"/>
                  <a:gd name="T2" fmla="*/ 0 w 264"/>
                  <a:gd name="T3" fmla="*/ 0 h 782"/>
                  <a:gd name="T4" fmla="*/ 0 w 264"/>
                  <a:gd name="T5" fmla="*/ 0 h 782"/>
                  <a:gd name="T6" fmla="*/ 0 w 264"/>
                  <a:gd name="T7" fmla="*/ 0 h 782"/>
                  <a:gd name="T8" fmla="*/ 0 w 264"/>
                  <a:gd name="T9" fmla="*/ 0 h 782"/>
                  <a:gd name="T10" fmla="*/ 0 w 264"/>
                  <a:gd name="T11" fmla="*/ 0 h 782"/>
                  <a:gd name="T12" fmla="*/ 0 w 264"/>
                  <a:gd name="T13" fmla="*/ 0 h 782"/>
                  <a:gd name="T14" fmla="*/ 0 w 264"/>
                  <a:gd name="T15" fmla="*/ 0 h 782"/>
                  <a:gd name="T16" fmla="*/ 0 w 264"/>
                  <a:gd name="T17" fmla="*/ 0 h 782"/>
                  <a:gd name="T18" fmla="*/ 0 w 264"/>
                  <a:gd name="T19" fmla="*/ 0 h 782"/>
                  <a:gd name="T20" fmla="*/ 0 w 264"/>
                  <a:gd name="T21" fmla="*/ 0 h 782"/>
                  <a:gd name="T22" fmla="*/ 0 w 264"/>
                  <a:gd name="T23" fmla="*/ 0 h 782"/>
                  <a:gd name="T24" fmla="*/ 0 w 264"/>
                  <a:gd name="T25" fmla="*/ 0 h 782"/>
                  <a:gd name="T26" fmla="*/ 0 w 264"/>
                  <a:gd name="T27" fmla="*/ 0 h 782"/>
                  <a:gd name="T28" fmla="*/ 0 w 264"/>
                  <a:gd name="T29" fmla="*/ 0 h 782"/>
                  <a:gd name="T30" fmla="*/ 0 w 264"/>
                  <a:gd name="T31" fmla="*/ 0 h 782"/>
                  <a:gd name="T32" fmla="*/ 0 w 264"/>
                  <a:gd name="T33" fmla="*/ 0 h 782"/>
                  <a:gd name="T34" fmla="*/ 0 w 264"/>
                  <a:gd name="T35" fmla="*/ 0 h 782"/>
                  <a:gd name="T36" fmla="*/ 0 w 264"/>
                  <a:gd name="T37" fmla="*/ 0 h 782"/>
                  <a:gd name="T38" fmla="*/ 0 w 264"/>
                  <a:gd name="T39" fmla="*/ 0 h 782"/>
                  <a:gd name="T40" fmla="*/ 0 w 264"/>
                  <a:gd name="T41" fmla="*/ 0 h 782"/>
                  <a:gd name="T42" fmla="*/ 0 w 264"/>
                  <a:gd name="T43" fmla="*/ 0 h 782"/>
                  <a:gd name="T44" fmla="*/ 0 w 264"/>
                  <a:gd name="T45" fmla="*/ 0 h 78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4"/>
                  <a:gd name="T70" fmla="*/ 0 h 782"/>
                  <a:gd name="T71" fmla="*/ 264 w 264"/>
                  <a:gd name="T72" fmla="*/ 782 h 78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4" h="782">
                    <a:moveTo>
                      <a:pt x="68" y="0"/>
                    </a:moveTo>
                    <a:lnTo>
                      <a:pt x="185" y="0"/>
                    </a:lnTo>
                    <a:lnTo>
                      <a:pt x="264" y="124"/>
                    </a:lnTo>
                    <a:lnTo>
                      <a:pt x="264" y="262"/>
                    </a:lnTo>
                    <a:lnTo>
                      <a:pt x="166" y="262"/>
                    </a:lnTo>
                    <a:lnTo>
                      <a:pt x="166" y="161"/>
                    </a:lnTo>
                    <a:lnTo>
                      <a:pt x="97" y="161"/>
                    </a:lnTo>
                    <a:lnTo>
                      <a:pt x="97" y="336"/>
                    </a:lnTo>
                    <a:lnTo>
                      <a:pt x="185" y="336"/>
                    </a:lnTo>
                    <a:lnTo>
                      <a:pt x="264" y="436"/>
                    </a:lnTo>
                    <a:lnTo>
                      <a:pt x="264" y="671"/>
                    </a:lnTo>
                    <a:lnTo>
                      <a:pt x="195" y="782"/>
                    </a:lnTo>
                    <a:lnTo>
                      <a:pt x="68" y="782"/>
                    </a:lnTo>
                    <a:lnTo>
                      <a:pt x="0" y="671"/>
                    </a:lnTo>
                    <a:lnTo>
                      <a:pt x="0" y="535"/>
                    </a:lnTo>
                    <a:lnTo>
                      <a:pt x="97" y="535"/>
                    </a:lnTo>
                    <a:lnTo>
                      <a:pt x="97" y="633"/>
                    </a:lnTo>
                    <a:lnTo>
                      <a:pt x="166" y="633"/>
                    </a:lnTo>
                    <a:lnTo>
                      <a:pt x="166" y="459"/>
                    </a:lnTo>
                    <a:lnTo>
                      <a:pt x="78" y="459"/>
                    </a:lnTo>
                    <a:lnTo>
                      <a:pt x="0" y="361"/>
                    </a:lnTo>
                    <a:lnTo>
                      <a:pt x="0" y="124"/>
                    </a:lnTo>
                    <a:lnTo>
                      <a:pt x="68" y="0"/>
                    </a:lnTo>
                    <a:close/>
                  </a:path>
                </a:pathLst>
              </a:custGeom>
              <a:solidFill>
                <a:srgbClr val="FFFFFF"/>
              </a:solidFill>
              <a:ln w="7938">
                <a:solidFill>
                  <a:srgbClr val="000000"/>
                </a:solidFill>
                <a:round/>
                <a:headEnd/>
                <a:tailEnd/>
              </a:ln>
            </p:spPr>
            <p:txBody>
              <a:bodyPr/>
              <a:lstStyle/>
              <a:p>
                <a:endParaRPr lang="en-US"/>
              </a:p>
            </p:txBody>
          </p:sp>
          <p:sp>
            <p:nvSpPr>
              <p:cNvPr id="70" name="Freeform 69"/>
              <p:cNvSpPr>
                <a:spLocks/>
              </p:cNvSpPr>
              <p:nvPr/>
            </p:nvSpPr>
            <p:spPr bwMode="auto">
              <a:xfrm>
                <a:off x="4189" y="2627"/>
                <a:ext cx="121" cy="261"/>
              </a:xfrm>
              <a:custGeom>
                <a:avLst/>
                <a:gdLst>
                  <a:gd name="T0" fmla="*/ 0 w 242"/>
                  <a:gd name="T1" fmla="*/ 0 h 782"/>
                  <a:gd name="T2" fmla="*/ 1 w 242"/>
                  <a:gd name="T3" fmla="*/ 0 h 782"/>
                  <a:gd name="T4" fmla="*/ 1 w 242"/>
                  <a:gd name="T5" fmla="*/ 0 h 782"/>
                  <a:gd name="T6" fmla="*/ 1 w 242"/>
                  <a:gd name="T7" fmla="*/ 0 h 782"/>
                  <a:gd name="T8" fmla="*/ 1 w 242"/>
                  <a:gd name="T9" fmla="*/ 0 h 782"/>
                  <a:gd name="T10" fmla="*/ 1 w 242"/>
                  <a:gd name="T11" fmla="*/ 0 h 782"/>
                  <a:gd name="T12" fmla="*/ 1 w 242"/>
                  <a:gd name="T13" fmla="*/ 0 h 782"/>
                  <a:gd name="T14" fmla="*/ 0 w 242"/>
                  <a:gd name="T15" fmla="*/ 0 h 782"/>
                  <a:gd name="T16" fmla="*/ 0 w 242"/>
                  <a:gd name="T17" fmla="*/ 0 h 7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2"/>
                  <a:gd name="T28" fmla="*/ 0 h 782"/>
                  <a:gd name="T29" fmla="*/ 242 w 242"/>
                  <a:gd name="T30" fmla="*/ 782 h 7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2" h="782">
                    <a:moveTo>
                      <a:pt x="0" y="0"/>
                    </a:moveTo>
                    <a:lnTo>
                      <a:pt x="242" y="0"/>
                    </a:lnTo>
                    <a:lnTo>
                      <a:pt x="242" y="161"/>
                    </a:lnTo>
                    <a:lnTo>
                      <a:pt x="175" y="161"/>
                    </a:lnTo>
                    <a:lnTo>
                      <a:pt x="175" y="782"/>
                    </a:lnTo>
                    <a:lnTo>
                      <a:pt x="68" y="782"/>
                    </a:lnTo>
                    <a:lnTo>
                      <a:pt x="68" y="161"/>
                    </a:lnTo>
                    <a:lnTo>
                      <a:pt x="0" y="161"/>
                    </a:lnTo>
                    <a:lnTo>
                      <a:pt x="0" y="0"/>
                    </a:lnTo>
                    <a:close/>
                  </a:path>
                </a:pathLst>
              </a:custGeom>
              <a:solidFill>
                <a:srgbClr val="FFFFFF"/>
              </a:solidFill>
              <a:ln w="7938">
                <a:solidFill>
                  <a:srgbClr val="000000"/>
                </a:solidFill>
                <a:round/>
                <a:headEnd/>
                <a:tailEnd/>
              </a:ln>
            </p:spPr>
            <p:txBody>
              <a:bodyPr/>
              <a:lstStyle/>
              <a:p>
                <a:endParaRPr lang="en-US"/>
              </a:p>
            </p:txBody>
          </p:sp>
          <p:sp>
            <p:nvSpPr>
              <p:cNvPr id="71" name="Rectangle 70"/>
              <p:cNvSpPr>
                <a:spLocks noChangeArrowheads="1"/>
              </p:cNvSpPr>
              <p:nvPr/>
            </p:nvSpPr>
            <p:spPr bwMode="auto">
              <a:xfrm>
                <a:off x="4380" y="2683"/>
                <a:ext cx="31" cy="150"/>
              </a:xfrm>
              <a:prstGeom prst="rect">
                <a:avLst/>
              </a:prstGeom>
              <a:solidFill>
                <a:srgbClr val="FF0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2" name="Rectangle 71"/>
              <p:cNvSpPr>
                <a:spLocks noChangeArrowheads="1"/>
              </p:cNvSpPr>
              <p:nvPr/>
            </p:nvSpPr>
            <p:spPr bwMode="auto">
              <a:xfrm>
                <a:off x="4546" y="2683"/>
                <a:ext cx="26" cy="67"/>
              </a:xfrm>
              <a:prstGeom prst="rect">
                <a:avLst/>
              </a:prstGeom>
              <a:solidFill>
                <a:srgbClr val="FF000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65" name="AutoShape 72"/>
            <p:cNvSpPr>
              <a:spLocks noChangeArrowheads="1"/>
            </p:cNvSpPr>
            <p:nvPr/>
          </p:nvSpPr>
          <p:spPr bwMode="auto">
            <a:xfrm>
              <a:off x="3504" y="1872"/>
              <a:ext cx="720" cy="96"/>
            </a:xfrm>
            <a:prstGeom prst="rightArrow">
              <a:avLst>
                <a:gd name="adj1" fmla="val 50000"/>
                <a:gd name="adj2" fmla="val 18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66" name="Text Box 73"/>
            <p:cNvSpPr txBox="1">
              <a:spLocks noChangeArrowheads="1"/>
            </p:cNvSpPr>
            <p:nvPr/>
          </p:nvSpPr>
          <p:spPr bwMode="auto">
            <a:xfrm>
              <a:off x="3456" y="1584"/>
              <a:ext cx="9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solidFill>
                    <a:srgbClr val="FF0000"/>
                  </a:solidFill>
                  <a:latin typeface="Times New Roman" panose="02020603050405020304" pitchFamily="18" charset="0"/>
                </a:rPr>
                <a:t>intrusion</a:t>
              </a:r>
            </a:p>
          </p:txBody>
        </p:sp>
      </p:grpSp>
      <p:sp>
        <p:nvSpPr>
          <p:cNvPr id="76" name="Text Box 74"/>
          <p:cNvSpPr txBox="1">
            <a:spLocks noChangeArrowheads="1"/>
          </p:cNvSpPr>
          <p:nvPr/>
        </p:nvSpPr>
        <p:spPr bwMode="auto">
          <a:xfrm>
            <a:off x="4335780" y="5853113"/>
            <a:ext cx="3711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a:solidFill>
                  <a:schemeClr val="tx2"/>
                </a:solidFill>
                <a:latin typeface="Comic Sans MS" panose="030F0702030302020204" pitchFamily="66" charset="0"/>
              </a:rPr>
              <a:t>Can’t detect new attacks</a:t>
            </a:r>
          </a:p>
        </p:txBody>
      </p:sp>
      <p:sp>
        <p:nvSpPr>
          <p:cNvPr id="77" name="Text Box 75"/>
          <p:cNvSpPr txBox="1">
            <a:spLocks noChangeArrowheads="1"/>
          </p:cNvSpPr>
          <p:nvPr/>
        </p:nvSpPr>
        <p:spPr bwMode="auto">
          <a:xfrm>
            <a:off x="1849755" y="5014913"/>
            <a:ext cx="92852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dirty="0">
                <a:latin typeface="Times" panose="02020603050405020304" pitchFamily="18" charset="0"/>
              </a:rPr>
              <a:t>Example: </a:t>
            </a:r>
            <a:r>
              <a:rPr lang="en-US" altLang="en-US" sz="2400" b="1" i="1" dirty="0">
                <a:latin typeface="Times" panose="02020603050405020304" pitchFamily="18" charset="0"/>
              </a:rPr>
              <a:t>if</a:t>
            </a:r>
            <a:r>
              <a:rPr lang="en-US" altLang="en-US" sz="2400" dirty="0">
                <a:latin typeface="Times" panose="02020603050405020304" pitchFamily="18" charset="0"/>
              </a:rPr>
              <a:t> (traffic contains “</a:t>
            </a:r>
            <a:r>
              <a:rPr lang="en-US" altLang="en-US" sz="2400" dirty="0">
                <a:solidFill>
                  <a:srgbClr val="000000"/>
                </a:solidFill>
                <a:cs typeface="Arial" panose="020B0604020202020204" pitchFamily="34" charset="0"/>
              </a:rPr>
              <a:t>x90+de[^\r\n]{30}”</a:t>
            </a:r>
            <a:r>
              <a:rPr lang="en-US" altLang="en-US" sz="2400" dirty="0">
                <a:latin typeface="Times" panose="02020603050405020304" pitchFamily="18" charset="0"/>
              </a:rPr>
              <a:t>) </a:t>
            </a:r>
            <a:r>
              <a:rPr lang="en-US" altLang="en-US" sz="2400" b="1" i="1" dirty="0">
                <a:latin typeface="Times" panose="02020603050405020304" pitchFamily="18" charset="0"/>
              </a:rPr>
              <a:t>then</a:t>
            </a:r>
            <a:r>
              <a:rPr lang="en-US" altLang="en-US" sz="2400" dirty="0">
                <a:latin typeface="Times" panose="02020603050405020304" pitchFamily="18" charset="0"/>
              </a:rPr>
              <a:t> “attack detected”</a:t>
            </a:r>
          </a:p>
          <a:p>
            <a:pPr algn="ctr"/>
            <a:r>
              <a:rPr lang="en-US" altLang="en-US" sz="2400" dirty="0">
                <a:latin typeface="Times" panose="02020603050405020304" pitchFamily="18" charset="0"/>
              </a:rPr>
              <a:t>Problems?</a:t>
            </a:r>
          </a:p>
        </p:txBody>
      </p:sp>
    </p:spTree>
    <p:extLst>
      <p:ext uri="{BB962C8B-B14F-4D97-AF65-F5344CB8AC3E}">
        <p14:creationId xmlns:p14="http://schemas.microsoft.com/office/powerpoint/2010/main" val="1939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utoUpdateAnimBg="0"/>
      <p:bldP spid="7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2"/>
          <p:cNvSpPr txBox="1">
            <a:spLocks noChangeArrowheads="1"/>
          </p:cNvSpPr>
          <p:nvPr/>
        </p:nvSpPr>
        <p:spPr>
          <a:xfrm>
            <a:off x="3318193" y="0"/>
            <a:ext cx="7772400" cy="1143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b="1" smtClean="0"/>
              <a:t>Anomaly Detection</a:t>
            </a:r>
            <a:endParaRPr lang="en-US" altLang="en-US" b="1" smtClean="0"/>
          </a:p>
        </p:txBody>
      </p:sp>
      <p:sp>
        <p:nvSpPr>
          <p:cNvPr id="79" name="Line 3"/>
          <p:cNvSpPr>
            <a:spLocks noChangeShapeType="1"/>
          </p:cNvSpPr>
          <p:nvPr/>
        </p:nvSpPr>
        <p:spPr bwMode="auto">
          <a:xfrm flipH="1">
            <a:off x="5002530" y="1222375"/>
            <a:ext cx="642938" cy="636588"/>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4"/>
          <p:cNvSpPr>
            <a:spLocks noChangeShapeType="1"/>
          </p:cNvSpPr>
          <p:nvPr/>
        </p:nvSpPr>
        <p:spPr bwMode="auto">
          <a:xfrm flipH="1">
            <a:off x="5588318" y="1368425"/>
            <a:ext cx="152400" cy="466725"/>
          </a:xfrm>
          <a:prstGeom prst="line">
            <a:avLst/>
          </a:prstGeom>
          <a:noFill/>
          <a:ln w="11176">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Oval 5"/>
          <p:cNvSpPr>
            <a:spLocks noChangeArrowheads="1"/>
          </p:cNvSpPr>
          <p:nvPr/>
        </p:nvSpPr>
        <p:spPr bwMode="auto">
          <a:xfrm>
            <a:off x="4940618" y="1758950"/>
            <a:ext cx="647700" cy="307975"/>
          </a:xfrm>
          <a:prstGeom prst="ellipse">
            <a:avLst/>
          </a:prstGeom>
          <a:solidFill>
            <a:srgbClr val="FFFF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2" name="Freeform 6"/>
          <p:cNvSpPr>
            <a:spLocks/>
          </p:cNvSpPr>
          <p:nvPr/>
        </p:nvSpPr>
        <p:spPr bwMode="auto">
          <a:xfrm>
            <a:off x="5645468" y="1212850"/>
            <a:ext cx="98425" cy="158750"/>
          </a:xfrm>
          <a:custGeom>
            <a:avLst/>
            <a:gdLst>
              <a:gd name="T0" fmla="*/ 2147483647 w 162"/>
              <a:gd name="T1" fmla="*/ 2147483647 h 198"/>
              <a:gd name="T2" fmla="*/ 0 w 162"/>
              <a:gd name="T3" fmla="*/ 2147483647 h 198"/>
              <a:gd name="T4" fmla="*/ 2147483647 w 162"/>
              <a:gd name="T5" fmla="*/ 2147483647 h 198"/>
              <a:gd name="T6" fmla="*/ 2147483647 w 162"/>
              <a:gd name="T7" fmla="*/ 2147483647 h 198"/>
              <a:gd name="T8" fmla="*/ 2147483647 w 162"/>
              <a:gd name="T9" fmla="*/ 2147483647 h 198"/>
              <a:gd name="T10" fmla="*/ 2147483647 w 162"/>
              <a:gd name="T11" fmla="*/ 2147483647 h 198"/>
              <a:gd name="T12" fmla="*/ 2147483647 w 162"/>
              <a:gd name="T13" fmla="*/ 2147483647 h 198"/>
              <a:gd name="T14" fmla="*/ 2147483647 w 162"/>
              <a:gd name="T15" fmla="*/ 2147483647 h 198"/>
              <a:gd name="T16" fmla="*/ 2147483647 w 162"/>
              <a:gd name="T17" fmla="*/ 2147483647 h 198"/>
              <a:gd name="T18" fmla="*/ 2147483647 w 162"/>
              <a:gd name="T19" fmla="*/ 2147483647 h 198"/>
              <a:gd name="T20" fmla="*/ 2147483647 w 162"/>
              <a:gd name="T21" fmla="*/ 2147483647 h 198"/>
              <a:gd name="T22" fmla="*/ 2147483647 w 162"/>
              <a:gd name="T23" fmla="*/ 2147483647 h 198"/>
              <a:gd name="T24" fmla="*/ 2147483647 w 162"/>
              <a:gd name="T25" fmla="*/ 2147483647 h 198"/>
              <a:gd name="T26" fmla="*/ 2147483647 w 162"/>
              <a:gd name="T27" fmla="*/ 2147483647 h 198"/>
              <a:gd name="T28" fmla="*/ 2147483647 w 162"/>
              <a:gd name="T29" fmla="*/ 2147483647 h 198"/>
              <a:gd name="T30" fmla="*/ 2147483647 w 162"/>
              <a:gd name="T31" fmla="*/ 2147483647 h 198"/>
              <a:gd name="T32" fmla="*/ 2147483647 w 162"/>
              <a:gd name="T33" fmla="*/ 0 h 198"/>
              <a:gd name="T34" fmla="*/ 2147483647 w 162"/>
              <a:gd name="T35" fmla="*/ 2147483647 h 198"/>
              <a:gd name="T36" fmla="*/ 2147483647 w 162"/>
              <a:gd name="T37" fmla="*/ 2147483647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2"/>
              <a:gd name="T58" fmla="*/ 0 h 198"/>
              <a:gd name="T59" fmla="*/ 162 w 162"/>
              <a:gd name="T60" fmla="*/ 198 h 19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2" h="198">
                <a:moveTo>
                  <a:pt x="1" y="7"/>
                </a:moveTo>
                <a:lnTo>
                  <a:pt x="0" y="16"/>
                </a:lnTo>
                <a:lnTo>
                  <a:pt x="1" y="30"/>
                </a:lnTo>
                <a:lnTo>
                  <a:pt x="12" y="62"/>
                </a:lnTo>
                <a:lnTo>
                  <a:pt x="33" y="102"/>
                </a:lnTo>
                <a:lnTo>
                  <a:pt x="60" y="136"/>
                </a:lnTo>
                <a:lnTo>
                  <a:pt x="92" y="168"/>
                </a:lnTo>
                <a:lnTo>
                  <a:pt x="120" y="187"/>
                </a:lnTo>
                <a:lnTo>
                  <a:pt x="145" y="198"/>
                </a:lnTo>
                <a:lnTo>
                  <a:pt x="152" y="198"/>
                </a:lnTo>
                <a:lnTo>
                  <a:pt x="158" y="192"/>
                </a:lnTo>
                <a:lnTo>
                  <a:pt x="162" y="184"/>
                </a:lnTo>
                <a:lnTo>
                  <a:pt x="161" y="171"/>
                </a:lnTo>
                <a:lnTo>
                  <a:pt x="147" y="137"/>
                </a:lnTo>
                <a:lnTo>
                  <a:pt x="99" y="63"/>
                </a:lnTo>
                <a:lnTo>
                  <a:pt x="40" y="12"/>
                </a:lnTo>
                <a:lnTo>
                  <a:pt x="15" y="0"/>
                </a:lnTo>
                <a:lnTo>
                  <a:pt x="7" y="3"/>
                </a:lnTo>
                <a:lnTo>
                  <a:pt x="1" y="7"/>
                </a:lnTo>
                <a:close/>
              </a:path>
            </a:pathLst>
          </a:custGeom>
          <a:solidFill>
            <a:srgbClr val="FFFFC2"/>
          </a:solidFill>
          <a:ln w="11113">
            <a:solidFill>
              <a:srgbClr val="FF0000"/>
            </a:solidFill>
            <a:round/>
            <a:headEnd/>
            <a:tailEnd/>
          </a:ln>
        </p:spPr>
        <p:txBody>
          <a:bodyPr/>
          <a:lstStyle/>
          <a:p>
            <a:endParaRPr lang="en-US"/>
          </a:p>
        </p:txBody>
      </p:sp>
      <p:sp>
        <p:nvSpPr>
          <p:cNvPr id="83" name="Freeform 7"/>
          <p:cNvSpPr>
            <a:spLocks/>
          </p:cNvSpPr>
          <p:nvPr/>
        </p:nvSpPr>
        <p:spPr bwMode="auto">
          <a:xfrm>
            <a:off x="5658168" y="1217613"/>
            <a:ext cx="80962" cy="134937"/>
          </a:xfrm>
          <a:custGeom>
            <a:avLst/>
            <a:gdLst>
              <a:gd name="T0" fmla="*/ 0 w 134"/>
              <a:gd name="T1" fmla="*/ 2147483647 h 169"/>
              <a:gd name="T2" fmla="*/ 2147483647 w 134"/>
              <a:gd name="T3" fmla="*/ 2147483647 h 169"/>
              <a:gd name="T4" fmla="*/ 2147483647 w 134"/>
              <a:gd name="T5" fmla="*/ 2147483647 h 169"/>
              <a:gd name="T6" fmla="*/ 2147483647 w 134"/>
              <a:gd name="T7" fmla="*/ 2147483647 h 169"/>
              <a:gd name="T8" fmla="*/ 2147483647 w 134"/>
              <a:gd name="T9" fmla="*/ 2147483647 h 169"/>
              <a:gd name="T10" fmla="*/ 2147483647 w 134"/>
              <a:gd name="T11" fmla="*/ 2147483647 h 169"/>
              <a:gd name="T12" fmla="*/ 2147483647 w 134"/>
              <a:gd name="T13" fmla="*/ 2147483647 h 169"/>
              <a:gd name="T14" fmla="*/ 2147483647 w 134"/>
              <a:gd name="T15" fmla="*/ 2147483647 h 169"/>
              <a:gd name="T16" fmla="*/ 2147483647 w 134"/>
              <a:gd name="T17" fmla="*/ 2147483647 h 169"/>
              <a:gd name="T18" fmla="*/ 2147483647 w 134"/>
              <a:gd name="T19" fmla="*/ 2147483647 h 169"/>
              <a:gd name="T20" fmla="*/ 2147483647 w 134"/>
              <a:gd name="T21" fmla="*/ 0 h 169"/>
              <a:gd name="T22" fmla="*/ 0 w 134"/>
              <a:gd name="T23" fmla="*/ 2147483647 h 16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169"/>
              <a:gd name="T38" fmla="*/ 134 w 134"/>
              <a:gd name="T39" fmla="*/ 169 h 16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169">
                <a:moveTo>
                  <a:pt x="0" y="6"/>
                </a:moveTo>
                <a:lnTo>
                  <a:pt x="9" y="52"/>
                </a:lnTo>
                <a:lnTo>
                  <a:pt x="50" y="116"/>
                </a:lnTo>
                <a:lnTo>
                  <a:pt x="100" y="160"/>
                </a:lnTo>
                <a:lnTo>
                  <a:pt x="119" y="169"/>
                </a:lnTo>
                <a:lnTo>
                  <a:pt x="132" y="164"/>
                </a:lnTo>
                <a:lnTo>
                  <a:pt x="134" y="146"/>
                </a:lnTo>
                <a:lnTo>
                  <a:pt x="124" y="118"/>
                </a:lnTo>
                <a:lnTo>
                  <a:pt x="83" y="53"/>
                </a:lnTo>
                <a:lnTo>
                  <a:pt x="32" y="9"/>
                </a:lnTo>
                <a:lnTo>
                  <a:pt x="12" y="0"/>
                </a:lnTo>
                <a:lnTo>
                  <a:pt x="0" y="6"/>
                </a:ln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4" name="Freeform 8"/>
          <p:cNvSpPr>
            <a:spLocks/>
          </p:cNvSpPr>
          <p:nvPr/>
        </p:nvSpPr>
        <p:spPr bwMode="auto">
          <a:xfrm>
            <a:off x="5664518" y="1225550"/>
            <a:ext cx="47625" cy="77788"/>
          </a:xfrm>
          <a:custGeom>
            <a:avLst/>
            <a:gdLst>
              <a:gd name="T0" fmla="*/ 0 w 75"/>
              <a:gd name="T1" fmla="*/ 0 h 98"/>
              <a:gd name="T2" fmla="*/ 2147483647 w 75"/>
              <a:gd name="T3" fmla="*/ 2147483647 h 98"/>
              <a:gd name="T4" fmla="*/ 2147483647 w 75"/>
              <a:gd name="T5" fmla="*/ 2147483647 h 98"/>
              <a:gd name="T6" fmla="*/ 2147483647 w 75"/>
              <a:gd name="T7" fmla="*/ 2147483647 h 98"/>
              <a:gd name="T8" fmla="*/ 2147483647 w 75"/>
              <a:gd name="T9" fmla="*/ 2147483647 h 98"/>
              <a:gd name="T10" fmla="*/ 2147483647 w 75"/>
              <a:gd name="T11" fmla="*/ 2147483647 h 98"/>
              <a:gd name="T12" fmla="*/ 0 w 75"/>
              <a:gd name="T13" fmla="*/ 0 h 98"/>
              <a:gd name="T14" fmla="*/ 0 60000 65536"/>
              <a:gd name="T15" fmla="*/ 0 60000 65536"/>
              <a:gd name="T16" fmla="*/ 0 60000 65536"/>
              <a:gd name="T17" fmla="*/ 0 60000 65536"/>
              <a:gd name="T18" fmla="*/ 0 60000 65536"/>
              <a:gd name="T19" fmla="*/ 0 60000 65536"/>
              <a:gd name="T20" fmla="*/ 0 60000 65536"/>
              <a:gd name="T21" fmla="*/ 0 w 75"/>
              <a:gd name="T22" fmla="*/ 0 h 98"/>
              <a:gd name="T23" fmla="*/ 75 w 75"/>
              <a:gd name="T24" fmla="*/ 98 h 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98">
                <a:moveTo>
                  <a:pt x="0" y="0"/>
                </a:moveTo>
                <a:lnTo>
                  <a:pt x="22" y="65"/>
                </a:lnTo>
                <a:lnTo>
                  <a:pt x="51" y="92"/>
                </a:lnTo>
                <a:lnTo>
                  <a:pt x="75" y="98"/>
                </a:lnTo>
                <a:lnTo>
                  <a:pt x="54" y="34"/>
                </a:lnTo>
                <a:lnTo>
                  <a:pt x="23" y="6"/>
                </a:lnTo>
                <a:lnTo>
                  <a:pt x="0" y="0"/>
                </a:lnTo>
                <a:close/>
              </a:path>
            </a:pathLst>
          </a:custGeom>
          <a:solidFill>
            <a:srgbClr val="E1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9"/>
          <p:cNvSpPr>
            <a:spLocks/>
          </p:cNvSpPr>
          <p:nvPr/>
        </p:nvSpPr>
        <p:spPr bwMode="auto">
          <a:xfrm>
            <a:off x="5708968" y="1304925"/>
            <a:ext cx="25400" cy="38100"/>
          </a:xfrm>
          <a:custGeom>
            <a:avLst/>
            <a:gdLst>
              <a:gd name="T0" fmla="*/ 0 w 42"/>
              <a:gd name="T1" fmla="*/ 2147483647 h 48"/>
              <a:gd name="T2" fmla="*/ 2147483647 w 42"/>
              <a:gd name="T3" fmla="*/ 2147483647 h 48"/>
              <a:gd name="T4" fmla="*/ 2147483647 w 42"/>
              <a:gd name="T5" fmla="*/ 2147483647 h 48"/>
              <a:gd name="T6" fmla="*/ 2147483647 w 42"/>
              <a:gd name="T7" fmla="*/ 2147483647 h 48"/>
              <a:gd name="T8" fmla="*/ 2147483647 w 42"/>
              <a:gd name="T9" fmla="*/ 2147483647 h 48"/>
              <a:gd name="T10" fmla="*/ 2147483647 w 42"/>
              <a:gd name="T11" fmla="*/ 2147483647 h 48"/>
              <a:gd name="T12" fmla="*/ 2147483647 w 42"/>
              <a:gd name="T13" fmla="*/ 0 h 48"/>
              <a:gd name="T14" fmla="*/ 2147483647 w 42"/>
              <a:gd name="T15" fmla="*/ 2147483647 h 48"/>
              <a:gd name="T16" fmla="*/ 2147483647 w 42"/>
              <a:gd name="T17" fmla="*/ 2147483647 h 48"/>
              <a:gd name="T18" fmla="*/ 2147483647 w 42"/>
              <a:gd name="T19" fmla="*/ 2147483647 h 48"/>
              <a:gd name="T20" fmla="*/ 2147483647 w 42"/>
              <a:gd name="T21" fmla="*/ 2147483647 h 48"/>
              <a:gd name="T22" fmla="*/ 2147483647 w 42"/>
              <a:gd name="T23" fmla="*/ 2147483647 h 48"/>
              <a:gd name="T24" fmla="*/ 2147483647 w 42"/>
              <a:gd name="T25" fmla="*/ 2147483647 h 48"/>
              <a:gd name="T26" fmla="*/ 2147483647 w 42"/>
              <a:gd name="T27" fmla="*/ 2147483647 h 48"/>
              <a:gd name="T28" fmla="*/ 2147483647 w 42"/>
              <a:gd name="T29" fmla="*/ 2147483647 h 48"/>
              <a:gd name="T30" fmla="*/ 0 w 42"/>
              <a:gd name="T31" fmla="*/ 2147483647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2"/>
              <a:gd name="T49" fmla="*/ 0 h 48"/>
              <a:gd name="T50" fmla="*/ 42 w 42"/>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2" h="48">
                <a:moveTo>
                  <a:pt x="0" y="26"/>
                </a:moveTo>
                <a:lnTo>
                  <a:pt x="19" y="43"/>
                </a:lnTo>
                <a:lnTo>
                  <a:pt x="39" y="48"/>
                </a:lnTo>
                <a:lnTo>
                  <a:pt x="42" y="41"/>
                </a:lnTo>
                <a:lnTo>
                  <a:pt x="32" y="25"/>
                </a:lnTo>
                <a:lnTo>
                  <a:pt x="25" y="8"/>
                </a:lnTo>
                <a:lnTo>
                  <a:pt x="14" y="0"/>
                </a:lnTo>
                <a:lnTo>
                  <a:pt x="12" y="21"/>
                </a:lnTo>
                <a:lnTo>
                  <a:pt x="16" y="34"/>
                </a:lnTo>
                <a:lnTo>
                  <a:pt x="25" y="31"/>
                </a:lnTo>
                <a:lnTo>
                  <a:pt x="28" y="31"/>
                </a:lnTo>
                <a:lnTo>
                  <a:pt x="41" y="41"/>
                </a:lnTo>
                <a:lnTo>
                  <a:pt x="37" y="45"/>
                </a:lnTo>
                <a:lnTo>
                  <a:pt x="30" y="45"/>
                </a:lnTo>
                <a:lnTo>
                  <a:pt x="19" y="41"/>
                </a:lnTo>
                <a:lnTo>
                  <a:pt x="0" y="26"/>
                </a:lnTo>
                <a:close/>
              </a:path>
            </a:pathLst>
          </a:custGeom>
          <a:solidFill>
            <a:srgbClr val="FFFFFF"/>
          </a:solidFill>
          <a:ln w="11113">
            <a:solidFill>
              <a:srgbClr val="FFFFFF"/>
            </a:solidFill>
            <a:round/>
            <a:headEnd/>
            <a:tailEnd/>
          </a:ln>
        </p:spPr>
        <p:txBody>
          <a:bodyPr/>
          <a:lstStyle/>
          <a:p>
            <a:endParaRPr lang="en-US"/>
          </a:p>
        </p:txBody>
      </p:sp>
      <p:sp>
        <p:nvSpPr>
          <p:cNvPr id="86" name="Freeform 10"/>
          <p:cNvSpPr>
            <a:spLocks/>
          </p:cNvSpPr>
          <p:nvPr/>
        </p:nvSpPr>
        <p:spPr bwMode="auto">
          <a:xfrm>
            <a:off x="5694680" y="1265238"/>
            <a:ext cx="12700" cy="23812"/>
          </a:xfrm>
          <a:custGeom>
            <a:avLst/>
            <a:gdLst>
              <a:gd name="T0" fmla="*/ 0 w 21"/>
              <a:gd name="T1" fmla="*/ 0 h 29"/>
              <a:gd name="T2" fmla="*/ 2147483647 w 21"/>
              <a:gd name="T3" fmla="*/ 2147483647 h 29"/>
              <a:gd name="T4" fmla="*/ 2147483647 w 21"/>
              <a:gd name="T5" fmla="*/ 2147483647 h 29"/>
              <a:gd name="T6" fmla="*/ 2147483647 w 21"/>
              <a:gd name="T7" fmla="*/ 2147483647 h 29"/>
              <a:gd name="T8" fmla="*/ 0 w 21"/>
              <a:gd name="T9" fmla="*/ 0 h 29"/>
              <a:gd name="T10" fmla="*/ 0 60000 65536"/>
              <a:gd name="T11" fmla="*/ 0 60000 65536"/>
              <a:gd name="T12" fmla="*/ 0 60000 65536"/>
              <a:gd name="T13" fmla="*/ 0 60000 65536"/>
              <a:gd name="T14" fmla="*/ 0 60000 65536"/>
              <a:gd name="T15" fmla="*/ 0 w 21"/>
              <a:gd name="T16" fmla="*/ 0 h 29"/>
              <a:gd name="T17" fmla="*/ 21 w 21"/>
              <a:gd name="T18" fmla="*/ 29 h 29"/>
            </a:gdLst>
            <a:ahLst/>
            <a:cxnLst>
              <a:cxn ang="T10">
                <a:pos x="T0" y="T1"/>
              </a:cxn>
              <a:cxn ang="T11">
                <a:pos x="T2" y="T3"/>
              </a:cxn>
              <a:cxn ang="T12">
                <a:pos x="T4" y="T5"/>
              </a:cxn>
              <a:cxn ang="T13">
                <a:pos x="T6" y="T7"/>
              </a:cxn>
              <a:cxn ang="T14">
                <a:pos x="T8" y="T9"/>
              </a:cxn>
            </a:cxnLst>
            <a:rect l="T15" t="T16" r="T17" b="T18"/>
            <a:pathLst>
              <a:path w="21" h="29">
                <a:moveTo>
                  <a:pt x="0" y="0"/>
                </a:moveTo>
                <a:lnTo>
                  <a:pt x="3" y="21"/>
                </a:lnTo>
                <a:lnTo>
                  <a:pt x="21" y="29"/>
                </a:lnTo>
                <a:lnTo>
                  <a:pt x="18" y="7"/>
                </a:lnTo>
                <a:lnTo>
                  <a:pt x="0" y="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1"/>
          <p:cNvSpPr>
            <a:spLocks/>
          </p:cNvSpPr>
          <p:nvPr/>
        </p:nvSpPr>
        <p:spPr bwMode="auto">
          <a:xfrm>
            <a:off x="5664518" y="1227138"/>
            <a:ext cx="36512" cy="88900"/>
          </a:xfrm>
          <a:custGeom>
            <a:avLst/>
            <a:gdLst>
              <a:gd name="T0" fmla="*/ 2147483647 w 59"/>
              <a:gd name="T1" fmla="*/ 0 h 112"/>
              <a:gd name="T2" fmla="*/ 0 w 59"/>
              <a:gd name="T3" fmla="*/ 2147483647 h 112"/>
              <a:gd name="T4" fmla="*/ 2147483647 w 59"/>
              <a:gd name="T5" fmla="*/ 2147483647 h 112"/>
              <a:gd name="T6" fmla="*/ 2147483647 w 59"/>
              <a:gd name="T7" fmla="*/ 2147483647 h 112"/>
              <a:gd name="T8" fmla="*/ 0 60000 65536"/>
              <a:gd name="T9" fmla="*/ 0 60000 65536"/>
              <a:gd name="T10" fmla="*/ 0 60000 65536"/>
              <a:gd name="T11" fmla="*/ 0 60000 65536"/>
              <a:gd name="T12" fmla="*/ 0 w 59"/>
              <a:gd name="T13" fmla="*/ 0 h 112"/>
              <a:gd name="T14" fmla="*/ 59 w 59"/>
              <a:gd name="T15" fmla="*/ 112 h 112"/>
            </a:gdLst>
            <a:ahLst/>
            <a:cxnLst>
              <a:cxn ang="T8">
                <a:pos x="T0" y="T1"/>
              </a:cxn>
              <a:cxn ang="T9">
                <a:pos x="T2" y="T3"/>
              </a:cxn>
              <a:cxn ang="T10">
                <a:pos x="T4" y="T5"/>
              </a:cxn>
              <a:cxn ang="T11">
                <a:pos x="T6" y="T7"/>
              </a:cxn>
            </a:cxnLst>
            <a:rect l="T12" t="T13" r="T14" b="T15"/>
            <a:pathLst>
              <a:path w="59" h="112">
                <a:moveTo>
                  <a:pt x="1" y="0"/>
                </a:moveTo>
                <a:lnTo>
                  <a:pt x="0" y="21"/>
                </a:lnTo>
                <a:lnTo>
                  <a:pt x="12" y="51"/>
                </a:lnTo>
                <a:lnTo>
                  <a:pt x="59" y="112"/>
                </a:lnTo>
              </a:path>
            </a:pathLst>
          </a:custGeom>
          <a:noFill/>
          <a:ln w="11113">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12"/>
          <p:cNvSpPr>
            <a:spLocks/>
          </p:cNvSpPr>
          <p:nvPr/>
        </p:nvSpPr>
        <p:spPr bwMode="auto">
          <a:xfrm>
            <a:off x="5645468" y="1182688"/>
            <a:ext cx="120650" cy="187325"/>
          </a:xfrm>
          <a:custGeom>
            <a:avLst/>
            <a:gdLst>
              <a:gd name="T0" fmla="*/ 2147483647 w 197"/>
              <a:gd name="T1" fmla="*/ 2147483647 h 235"/>
              <a:gd name="T2" fmla="*/ 2147483647 w 197"/>
              <a:gd name="T3" fmla="*/ 2147483647 h 235"/>
              <a:gd name="T4" fmla="*/ 2147483647 w 197"/>
              <a:gd name="T5" fmla="*/ 2147483647 h 235"/>
              <a:gd name="T6" fmla="*/ 2147483647 w 197"/>
              <a:gd name="T7" fmla="*/ 2147483647 h 235"/>
              <a:gd name="T8" fmla="*/ 0 w 197"/>
              <a:gd name="T9" fmla="*/ 2147483647 h 235"/>
              <a:gd name="T10" fmla="*/ 0 w 197"/>
              <a:gd name="T11" fmla="*/ 2147483647 h 235"/>
              <a:gd name="T12" fmla="*/ 2147483647 w 197"/>
              <a:gd name="T13" fmla="*/ 0 h 235"/>
              <a:gd name="T14" fmla="*/ 2147483647 w 197"/>
              <a:gd name="T15" fmla="*/ 2147483647 h 235"/>
              <a:gd name="T16" fmla="*/ 2147483647 w 197"/>
              <a:gd name="T17" fmla="*/ 2147483647 h 235"/>
              <a:gd name="T18" fmla="*/ 2147483647 w 197"/>
              <a:gd name="T19" fmla="*/ 2147483647 h 235"/>
              <a:gd name="T20" fmla="*/ 2147483647 w 197"/>
              <a:gd name="T21" fmla="*/ 2147483647 h 235"/>
              <a:gd name="T22" fmla="*/ 2147483647 w 197"/>
              <a:gd name="T23" fmla="*/ 2147483647 h 2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7"/>
              <a:gd name="T37" fmla="*/ 0 h 235"/>
              <a:gd name="T38" fmla="*/ 197 w 197"/>
              <a:gd name="T39" fmla="*/ 235 h 2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7" h="235">
                <a:moveTo>
                  <a:pt x="156" y="235"/>
                </a:moveTo>
                <a:lnTo>
                  <a:pt x="109" y="129"/>
                </a:lnTo>
                <a:lnTo>
                  <a:pt x="54" y="66"/>
                </a:lnTo>
                <a:lnTo>
                  <a:pt x="26" y="51"/>
                </a:lnTo>
                <a:lnTo>
                  <a:pt x="0" y="50"/>
                </a:lnTo>
                <a:lnTo>
                  <a:pt x="0" y="46"/>
                </a:lnTo>
                <a:lnTo>
                  <a:pt x="43" y="0"/>
                </a:lnTo>
                <a:lnTo>
                  <a:pt x="93" y="30"/>
                </a:lnTo>
                <a:lnTo>
                  <a:pt x="138" y="74"/>
                </a:lnTo>
                <a:lnTo>
                  <a:pt x="173" y="125"/>
                </a:lnTo>
                <a:lnTo>
                  <a:pt x="197" y="187"/>
                </a:lnTo>
                <a:lnTo>
                  <a:pt x="156" y="235"/>
                </a:lnTo>
                <a:close/>
              </a:path>
            </a:pathLst>
          </a:custGeom>
          <a:solidFill>
            <a:srgbClr val="E10000"/>
          </a:solidFill>
          <a:ln w="11113">
            <a:solidFill>
              <a:srgbClr val="E10000"/>
            </a:solidFill>
            <a:round/>
            <a:headEnd/>
            <a:tailEnd/>
          </a:ln>
        </p:spPr>
        <p:txBody>
          <a:bodyPr/>
          <a:lstStyle/>
          <a:p>
            <a:endParaRPr lang="en-US"/>
          </a:p>
        </p:txBody>
      </p:sp>
      <p:sp>
        <p:nvSpPr>
          <p:cNvPr id="89" name="Freeform 13"/>
          <p:cNvSpPr>
            <a:spLocks/>
          </p:cNvSpPr>
          <p:nvPr/>
        </p:nvSpPr>
        <p:spPr bwMode="auto">
          <a:xfrm>
            <a:off x="5672455" y="814388"/>
            <a:ext cx="360363" cy="520700"/>
          </a:xfrm>
          <a:custGeom>
            <a:avLst/>
            <a:gdLst>
              <a:gd name="T0" fmla="*/ 2147483647 w 588"/>
              <a:gd name="T1" fmla="*/ 2147483647 h 656"/>
              <a:gd name="T2" fmla="*/ 2147483647 w 588"/>
              <a:gd name="T3" fmla="*/ 2147483647 h 656"/>
              <a:gd name="T4" fmla="*/ 2147483647 w 588"/>
              <a:gd name="T5" fmla="*/ 2147483647 h 656"/>
              <a:gd name="T6" fmla="*/ 2147483647 w 588"/>
              <a:gd name="T7" fmla="*/ 2147483647 h 656"/>
              <a:gd name="T8" fmla="*/ 2147483647 w 588"/>
              <a:gd name="T9" fmla="*/ 2147483647 h 656"/>
              <a:gd name="T10" fmla="*/ 2147483647 w 588"/>
              <a:gd name="T11" fmla="*/ 2147483647 h 656"/>
              <a:gd name="T12" fmla="*/ 2147483647 w 588"/>
              <a:gd name="T13" fmla="*/ 2147483647 h 656"/>
              <a:gd name="T14" fmla="*/ 2147483647 w 588"/>
              <a:gd name="T15" fmla="*/ 2147483647 h 656"/>
              <a:gd name="T16" fmla="*/ 2147483647 w 588"/>
              <a:gd name="T17" fmla="*/ 2147483647 h 656"/>
              <a:gd name="T18" fmla="*/ 2147483647 w 588"/>
              <a:gd name="T19" fmla="*/ 2147483647 h 656"/>
              <a:gd name="T20" fmla="*/ 2147483647 w 588"/>
              <a:gd name="T21" fmla="*/ 2147483647 h 656"/>
              <a:gd name="T22" fmla="*/ 2147483647 w 588"/>
              <a:gd name="T23" fmla="*/ 2147483647 h 656"/>
              <a:gd name="T24" fmla="*/ 2147483647 w 588"/>
              <a:gd name="T25" fmla="*/ 0 h 656"/>
              <a:gd name="T26" fmla="*/ 2147483647 w 588"/>
              <a:gd name="T27" fmla="*/ 2147483647 h 656"/>
              <a:gd name="T28" fmla="*/ 2147483647 w 588"/>
              <a:gd name="T29" fmla="*/ 2147483647 h 656"/>
              <a:gd name="T30" fmla="*/ 2147483647 w 588"/>
              <a:gd name="T31" fmla="*/ 2147483647 h 656"/>
              <a:gd name="T32" fmla="*/ 2147483647 w 588"/>
              <a:gd name="T33" fmla="*/ 2147483647 h 656"/>
              <a:gd name="T34" fmla="*/ 2147483647 w 588"/>
              <a:gd name="T35" fmla="*/ 2147483647 h 656"/>
              <a:gd name="T36" fmla="*/ 2147483647 w 588"/>
              <a:gd name="T37" fmla="*/ 2147483647 h 656"/>
              <a:gd name="T38" fmla="*/ 2147483647 w 588"/>
              <a:gd name="T39" fmla="*/ 2147483647 h 656"/>
              <a:gd name="T40" fmla="*/ 0 w 588"/>
              <a:gd name="T41" fmla="*/ 2147483647 h 656"/>
              <a:gd name="T42" fmla="*/ 2147483647 w 588"/>
              <a:gd name="T43" fmla="*/ 2147483647 h 656"/>
              <a:gd name="T44" fmla="*/ 2147483647 w 588"/>
              <a:gd name="T45" fmla="*/ 2147483647 h 656"/>
              <a:gd name="T46" fmla="*/ 2147483647 w 588"/>
              <a:gd name="T47" fmla="*/ 2147483647 h 656"/>
              <a:gd name="T48" fmla="*/ 2147483647 w 588"/>
              <a:gd name="T49" fmla="*/ 2147483647 h 6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88"/>
              <a:gd name="T76" fmla="*/ 0 h 656"/>
              <a:gd name="T77" fmla="*/ 588 w 588"/>
              <a:gd name="T78" fmla="*/ 656 h 65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88" h="656">
                <a:moveTo>
                  <a:pt x="152" y="656"/>
                </a:moveTo>
                <a:lnTo>
                  <a:pt x="193" y="581"/>
                </a:lnTo>
                <a:lnTo>
                  <a:pt x="199" y="550"/>
                </a:lnTo>
                <a:lnTo>
                  <a:pt x="198" y="520"/>
                </a:lnTo>
                <a:lnTo>
                  <a:pt x="518" y="171"/>
                </a:lnTo>
                <a:lnTo>
                  <a:pt x="536" y="168"/>
                </a:lnTo>
                <a:lnTo>
                  <a:pt x="558" y="142"/>
                </a:lnTo>
                <a:lnTo>
                  <a:pt x="564" y="121"/>
                </a:lnTo>
                <a:lnTo>
                  <a:pt x="587" y="93"/>
                </a:lnTo>
                <a:lnTo>
                  <a:pt x="588" y="84"/>
                </a:lnTo>
                <a:lnTo>
                  <a:pt x="582" y="68"/>
                </a:lnTo>
                <a:lnTo>
                  <a:pt x="556" y="33"/>
                </a:lnTo>
                <a:lnTo>
                  <a:pt x="506" y="0"/>
                </a:lnTo>
                <a:lnTo>
                  <a:pt x="475" y="32"/>
                </a:lnTo>
                <a:lnTo>
                  <a:pt x="463" y="36"/>
                </a:lnTo>
                <a:lnTo>
                  <a:pt x="436" y="64"/>
                </a:lnTo>
                <a:lnTo>
                  <a:pt x="434" y="81"/>
                </a:lnTo>
                <a:lnTo>
                  <a:pt x="118" y="421"/>
                </a:lnTo>
                <a:lnTo>
                  <a:pt x="85" y="420"/>
                </a:lnTo>
                <a:lnTo>
                  <a:pt x="54" y="428"/>
                </a:lnTo>
                <a:lnTo>
                  <a:pt x="0" y="465"/>
                </a:lnTo>
                <a:lnTo>
                  <a:pt x="50" y="496"/>
                </a:lnTo>
                <a:lnTo>
                  <a:pt x="94" y="540"/>
                </a:lnTo>
                <a:lnTo>
                  <a:pt x="152" y="654"/>
                </a:lnTo>
                <a:lnTo>
                  <a:pt x="152" y="656"/>
                </a:lnTo>
                <a:close/>
              </a:path>
            </a:pathLst>
          </a:custGeom>
          <a:solidFill>
            <a:srgbClr val="A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14"/>
          <p:cNvSpPr>
            <a:spLocks/>
          </p:cNvSpPr>
          <p:nvPr/>
        </p:nvSpPr>
        <p:spPr bwMode="auto">
          <a:xfrm>
            <a:off x="5753418" y="879475"/>
            <a:ext cx="228600" cy="317500"/>
          </a:xfrm>
          <a:custGeom>
            <a:avLst/>
            <a:gdLst>
              <a:gd name="T0" fmla="*/ 2147483647 w 374"/>
              <a:gd name="T1" fmla="*/ 2147483647 h 400"/>
              <a:gd name="T2" fmla="*/ 2147483647 w 374"/>
              <a:gd name="T3" fmla="*/ 2147483647 h 400"/>
              <a:gd name="T4" fmla="*/ 2147483647 w 374"/>
              <a:gd name="T5" fmla="*/ 2147483647 h 400"/>
              <a:gd name="T6" fmla="*/ 0 w 374"/>
              <a:gd name="T7" fmla="*/ 2147483647 h 400"/>
              <a:gd name="T8" fmla="*/ 2147483647 w 374"/>
              <a:gd name="T9" fmla="*/ 0 h 400"/>
              <a:gd name="T10" fmla="*/ 2147483647 w 374"/>
              <a:gd name="T11" fmla="*/ 2147483647 h 400"/>
              <a:gd name="T12" fmla="*/ 2147483647 w 374"/>
              <a:gd name="T13" fmla="*/ 2147483647 h 400"/>
              <a:gd name="T14" fmla="*/ 2147483647 w 374"/>
              <a:gd name="T15" fmla="*/ 2147483647 h 400"/>
              <a:gd name="T16" fmla="*/ 2147483647 w 374"/>
              <a:gd name="T17" fmla="*/ 2147483647 h 400"/>
              <a:gd name="T18" fmla="*/ 2147483647 w 374"/>
              <a:gd name="T19" fmla="*/ 2147483647 h 400"/>
              <a:gd name="T20" fmla="*/ 2147483647 w 374"/>
              <a:gd name="T21" fmla="*/ 2147483647 h 400"/>
              <a:gd name="T22" fmla="*/ 2147483647 w 374"/>
              <a:gd name="T23" fmla="*/ 2147483647 h 400"/>
              <a:gd name="T24" fmla="*/ 2147483647 w 374"/>
              <a:gd name="T25" fmla="*/ 2147483647 h 4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4"/>
              <a:gd name="T40" fmla="*/ 0 h 400"/>
              <a:gd name="T41" fmla="*/ 374 w 374"/>
              <a:gd name="T42" fmla="*/ 400 h 40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4" h="400">
                <a:moveTo>
                  <a:pt x="342" y="42"/>
                </a:moveTo>
                <a:lnTo>
                  <a:pt x="325" y="29"/>
                </a:lnTo>
                <a:lnTo>
                  <a:pt x="19" y="358"/>
                </a:lnTo>
                <a:lnTo>
                  <a:pt x="0" y="345"/>
                </a:lnTo>
                <a:lnTo>
                  <a:pt x="321" y="0"/>
                </a:lnTo>
                <a:lnTo>
                  <a:pt x="352" y="16"/>
                </a:lnTo>
                <a:lnTo>
                  <a:pt x="374" y="49"/>
                </a:lnTo>
                <a:lnTo>
                  <a:pt x="51" y="400"/>
                </a:lnTo>
                <a:lnTo>
                  <a:pt x="42" y="386"/>
                </a:lnTo>
                <a:lnTo>
                  <a:pt x="108" y="315"/>
                </a:lnTo>
                <a:lnTo>
                  <a:pt x="116" y="303"/>
                </a:lnTo>
                <a:lnTo>
                  <a:pt x="117" y="287"/>
                </a:lnTo>
                <a:lnTo>
                  <a:pt x="342" y="4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15"/>
          <p:cNvSpPr>
            <a:spLocks/>
          </p:cNvSpPr>
          <p:nvPr/>
        </p:nvSpPr>
        <p:spPr bwMode="auto">
          <a:xfrm>
            <a:off x="5756593" y="1216025"/>
            <a:ext cx="25400" cy="84138"/>
          </a:xfrm>
          <a:custGeom>
            <a:avLst/>
            <a:gdLst>
              <a:gd name="T0" fmla="*/ 0 w 43"/>
              <a:gd name="T1" fmla="*/ 2147483647 h 106"/>
              <a:gd name="T2" fmla="*/ 2147483647 w 43"/>
              <a:gd name="T3" fmla="*/ 2147483647 h 106"/>
              <a:gd name="T4" fmla="*/ 2147483647 w 43"/>
              <a:gd name="T5" fmla="*/ 2147483647 h 106"/>
              <a:gd name="T6" fmla="*/ 2147483647 w 43"/>
              <a:gd name="T7" fmla="*/ 2147483647 h 106"/>
              <a:gd name="T8" fmla="*/ 2147483647 w 43"/>
              <a:gd name="T9" fmla="*/ 0 h 106"/>
              <a:gd name="T10" fmla="*/ 2147483647 w 43"/>
              <a:gd name="T11" fmla="*/ 2147483647 h 106"/>
              <a:gd name="T12" fmla="*/ 2147483647 w 43"/>
              <a:gd name="T13" fmla="*/ 2147483647 h 106"/>
              <a:gd name="T14" fmla="*/ 2147483647 w 43"/>
              <a:gd name="T15" fmla="*/ 2147483647 h 106"/>
              <a:gd name="T16" fmla="*/ 2147483647 w 43"/>
              <a:gd name="T17" fmla="*/ 2147483647 h 106"/>
              <a:gd name="T18" fmla="*/ 0 w 43"/>
              <a:gd name="T19" fmla="*/ 2147483647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3"/>
              <a:gd name="T31" fmla="*/ 0 h 106"/>
              <a:gd name="T32" fmla="*/ 43 w 43"/>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3" h="106">
                <a:moveTo>
                  <a:pt x="0" y="79"/>
                </a:moveTo>
                <a:lnTo>
                  <a:pt x="25" y="56"/>
                </a:lnTo>
                <a:lnTo>
                  <a:pt x="37" y="30"/>
                </a:lnTo>
                <a:lnTo>
                  <a:pt x="39" y="9"/>
                </a:lnTo>
                <a:lnTo>
                  <a:pt x="39" y="0"/>
                </a:lnTo>
                <a:lnTo>
                  <a:pt x="42" y="24"/>
                </a:lnTo>
                <a:lnTo>
                  <a:pt x="43" y="49"/>
                </a:lnTo>
                <a:lnTo>
                  <a:pt x="13" y="106"/>
                </a:lnTo>
                <a:lnTo>
                  <a:pt x="8" y="94"/>
                </a:lnTo>
                <a:lnTo>
                  <a:pt x="0" y="79"/>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2" name="Freeform 16"/>
          <p:cNvSpPr>
            <a:spLocks/>
          </p:cNvSpPr>
          <p:nvPr/>
        </p:nvSpPr>
        <p:spPr bwMode="auto">
          <a:xfrm>
            <a:off x="5796280" y="1065213"/>
            <a:ext cx="20638" cy="39687"/>
          </a:xfrm>
          <a:custGeom>
            <a:avLst/>
            <a:gdLst>
              <a:gd name="T0" fmla="*/ 2147483647 w 32"/>
              <a:gd name="T1" fmla="*/ 2147483647 h 51"/>
              <a:gd name="T2" fmla="*/ 0 w 32"/>
              <a:gd name="T3" fmla="*/ 2147483647 h 51"/>
              <a:gd name="T4" fmla="*/ 2147483647 w 32"/>
              <a:gd name="T5" fmla="*/ 0 h 51"/>
              <a:gd name="T6" fmla="*/ 2147483647 w 32"/>
              <a:gd name="T7" fmla="*/ 2147483647 h 51"/>
              <a:gd name="T8" fmla="*/ 2147483647 w 32"/>
              <a:gd name="T9" fmla="*/ 2147483647 h 51"/>
              <a:gd name="T10" fmla="*/ 0 60000 65536"/>
              <a:gd name="T11" fmla="*/ 0 60000 65536"/>
              <a:gd name="T12" fmla="*/ 0 60000 65536"/>
              <a:gd name="T13" fmla="*/ 0 60000 65536"/>
              <a:gd name="T14" fmla="*/ 0 60000 65536"/>
              <a:gd name="T15" fmla="*/ 0 w 32"/>
              <a:gd name="T16" fmla="*/ 0 h 51"/>
              <a:gd name="T17" fmla="*/ 32 w 32"/>
              <a:gd name="T18" fmla="*/ 51 h 51"/>
            </a:gdLst>
            <a:ahLst/>
            <a:cxnLst>
              <a:cxn ang="T10">
                <a:pos x="T0" y="T1"/>
              </a:cxn>
              <a:cxn ang="T11">
                <a:pos x="T2" y="T3"/>
              </a:cxn>
              <a:cxn ang="T12">
                <a:pos x="T4" y="T5"/>
              </a:cxn>
              <a:cxn ang="T13">
                <a:pos x="T6" y="T7"/>
              </a:cxn>
              <a:cxn ang="T14">
                <a:pos x="T8" y="T9"/>
              </a:cxn>
            </a:cxnLst>
            <a:rect l="T15" t="T16" r="T17" b="T18"/>
            <a:pathLst>
              <a:path w="32" h="51">
                <a:moveTo>
                  <a:pt x="30" y="51"/>
                </a:moveTo>
                <a:lnTo>
                  <a:pt x="0" y="15"/>
                </a:lnTo>
                <a:lnTo>
                  <a:pt x="1" y="0"/>
                </a:lnTo>
                <a:lnTo>
                  <a:pt x="32" y="33"/>
                </a:lnTo>
                <a:lnTo>
                  <a:pt x="30" y="51"/>
                </a:lnTo>
                <a:close/>
              </a:path>
            </a:pathLst>
          </a:custGeom>
          <a:solidFill>
            <a:srgbClr val="C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17"/>
          <p:cNvSpPr>
            <a:spLocks/>
          </p:cNvSpPr>
          <p:nvPr/>
        </p:nvSpPr>
        <p:spPr bwMode="auto">
          <a:xfrm>
            <a:off x="5797868" y="1006475"/>
            <a:ext cx="58737" cy="84138"/>
          </a:xfrm>
          <a:custGeom>
            <a:avLst/>
            <a:gdLst>
              <a:gd name="T0" fmla="*/ 0 w 96"/>
              <a:gd name="T1" fmla="*/ 2147483647 h 105"/>
              <a:gd name="T2" fmla="*/ 2147483647 w 96"/>
              <a:gd name="T3" fmla="*/ 0 h 105"/>
              <a:gd name="T4" fmla="*/ 2147483647 w 96"/>
              <a:gd name="T5" fmla="*/ 2147483647 h 105"/>
              <a:gd name="T6" fmla="*/ 2147483647 w 96"/>
              <a:gd name="T7" fmla="*/ 2147483647 h 105"/>
              <a:gd name="T8" fmla="*/ 0 w 96"/>
              <a:gd name="T9" fmla="*/ 2147483647 h 105"/>
              <a:gd name="T10" fmla="*/ 0 60000 65536"/>
              <a:gd name="T11" fmla="*/ 0 60000 65536"/>
              <a:gd name="T12" fmla="*/ 0 60000 65536"/>
              <a:gd name="T13" fmla="*/ 0 60000 65536"/>
              <a:gd name="T14" fmla="*/ 0 60000 65536"/>
              <a:gd name="T15" fmla="*/ 0 w 96"/>
              <a:gd name="T16" fmla="*/ 0 h 105"/>
              <a:gd name="T17" fmla="*/ 96 w 96"/>
              <a:gd name="T18" fmla="*/ 105 h 105"/>
            </a:gdLst>
            <a:ahLst/>
            <a:cxnLst>
              <a:cxn ang="T10">
                <a:pos x="T0" y="T1"/>
              </a:cxn>
              <a:cxn ang="T11">
                <a:pos x="T2" y="T3"/>
              </a:cxn>
              <a:cxn ang="T12">
                <a:pos x="T4" y="T5"/>
              </a:cxn>
              <a:cxn ang="T13">
                <a:pos x="T6" y="T7"/>
              </a:cxn>
              <a:cxn ang="T14">
                <a:pos x="T8" y="T9"/>
              </a:cxn>
            </a:cxnLst>
            <a:rect l="T15" t="T16" r="T17" b="T18"/>
            <a:pathLst>
              <a:path w="96" h="105">
                <a:moveTo>
                  <a:pt x="0" y="72"/>
                </a:moveTo>
                <a:lnTo>
                  <a:pt x="64" y="0"/>
                </a:lnTo>
                <a:lnTo>
                  <a:pt x="96" y="35"/>
                </a:lnTo>
                <a:lnTo>
                  <a:pt x="31" y="105"/>
                </a:lnTo>
                <a:lnTo>
                  <a:pt x="0" y="72"/>
                </a:lnTo>
                <a:close/>
              </a:path>
            </a:pathLst>
          </a:custGeom>
          <a:solidFill>
            <a:srgbClr val="FF40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18"/>
          <p:cNvSpPr>
            <a:spLocks/>
          </p:cNvSpPr>
          <p:nvPr/>
        </p:nvSpPr>
        <p:spPr bwMode="auto">
          <a:xfrm>
            <a:off x="5813743" y="1035050"/>
            <a:ext cx="47625" cy="69850"/>
          </a:xfrm>
          <a:custGeom>
            <a:avLst/>
            <a:gdLst>
              <a:gd name="T0" fmla="*/ 0 w 78"/>
              <a:gd name="T1" fmla="*/ 2147483647 h 88"/>
              <a:gd name="T2" fmla="*/ 2147483647 w 78"/>
              <a:gd name="T3" fmla="*/ 2147483647 h 88"/>
              <a:gd name="T4" fmla="*/ 2147483647 w 78"/>
              <a:gd name="T5" fmla="*/ 0 h 88"/>
              <a:gd name="T6" fmla="*/ 2147483647 w 78"/>
              <a:gd name="T7" fmla="*/ 2147483647 h 88"/>
              <a:gd name="T8" fmla="*/ 0 w 78"/>
              <a:gd name="T9" fmla="*/ 2147483647 h 88"/>
              <a:gd name="T10" fmla="*/ 0 60000 65536"/>
              <a:gd name="T11" fmla="*/ 0 60000 65536"/>
              <a:gd name="T12" fmla="*/ 0 60000 65536"/>
              <a:gd name="T13" fmla="*/ 0 60000 65536"/>
              <a:gd name="T14" fmla="*/ 0 60000 65536"/>
              <a:gd name="T15" fmla="*/ 0 w 78"/>
              <a:gd name="T16" fmla="*/ 0 h 88"/>
              <a:gd name="T17" fmla="*/ 78 w 78"/>
              <a:gd name="T18" fmla="*/ 88 h 88"/>
            </a:gdLst>
            <a:ahLst/>
            <a:cxnLst>
              <a:cxn ang="T10">
                <a:pos x="T0" y="T1"/>
              </a:cxn>
              <a:cxn ang="T11">
                <a:pos x="T2" y="T3"/>
              </a:cxn>
              <a:cxn ang="T12">
                <a:pos x="T4" y="T5"/>
              </a:cxn>
              <a:cxn ang="T13">
                <a:pos x="T6" y="T7"/>
              </a:cxn>
              <a:cxn ang="T14">
                <a:pos x="T8" y="T9"/>
              </a:cxn>
            </a:cxnLst>
            <a:rect l="T15" t="T16" r="T17" b="T18"/>
            <a:pathLst>
              <a:path w="78" h="88">
                <a:moveTo>
                  <a:pt x="0" y="88"/>
                </a:moveTo>
                <a:lnTo>
                  <a:pt x="2" y="70"/>
                </a:lnTo>
                <a:lnTo>
                  <a:pt x="67" y="0"/>
                </a:lnTo>
                <a:lnTo>
                  <a:pt x="78" y="4"/>
                </a:lnTo>
                <a:lnTo>
                  <a:pt x="0" y="88"/>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19"/>
          <p:cNvSpPr>
            <a:spLocks/>
          </p:cNvSpPr>
          <p:nvPr/>
        </p:nvSpPr>
        <p:spPr bwMode="auto">
          <a:xfrm>
            <a:off x="5835968" y="1006475"/>
            <a:ext cx="25400" cy="31750"/>
          </a:xfrm>
          <a:custGeom>
            <a:avLst/>
            <a:gdLst>
              <a:gd name="T0" fmla="*/ 0 w 43"/>
              <a:gd name="T1" fmla="*/ 0 h 39"/>
              <a:gd name="T2" fmla="*/ 2147483647 w 43"/>
              <a:gd name="T3" fmla="*/ 2147483647 h 39"/>
              <a:gd name="T4" fmla="*/ 2147483647 w 43"/>
              <a:gd name="T5" fmla="*/ 2147483647 h 39"/>
              <a:gd name="T6" fmla="*/ 2147483647 w 43"/>
              <a:gd name="T7" fmla="*/ 2147483647 h 39"/>
              <a:gd name="T8" fmla="*/ 0 w 43"/>
              <a:gd name="T9" fmla="*/ 0 h 39"/>
              <a:gd name="T10" fmla="*/ 0 60000 65536"/>
              <a:gd name="T11" fmla="*/ 0 60000 65536"/>
              <a:gd name="T12" fmla="*/ 0 60000 65536"/>
              <a:gd name="T13" fmla="*/ 0 60000 65536"/>
              <a:gd name="T14" fmla="*/ 0 60000 65536"/>
              <a:gd name="T15" fmla="*/ 0 w 43"/>
              <a:gd name="T16" fmla="*/ 0 h 39"/>
              <a:gd name="T17" fmla="*/ 43 w 43"/>
              <a:gd name="T18" fmla="*/ 39 h 39"/>
            </a:gdLst>
            <a:ahLst/>
            <a:cxnLst>
              <a:cxn ang="T10">
                <a:pos x="T0" y="T1"/>
              </a:cxn>
              <a:cxn ang="T11">
                <a:pos x="T2" y="T3"/>
              </a:cxn>
              <a:cxn ang="T12">
                <a:pos x="T4" y="T5"/>
              </a:cxn>
              <a:cxn ang="T13">
                <a:pos x="T6" y="T7"/>
              </a:cxn>
              <a:cxn ang="T14">
                <a:pos x="T8" y="T9"/>
              </a:cxn>
            </a:cxnLst>
            <a:rect l="T15" t="T16" r="T17" b="T18"/>
            <a:pathLst>
              <a:path w="43" h="39">
                <a:moveTo>
                  <a:pt x="0" y="0"/>
                </a:moveTo>
                <a:lnTo>
                  <a:pt x="7" y="5"/>
                </a:lnTo>
                <a:lnTo>
                  <a:pt x="43" y="39"/>
                </a:lnTo>
                <a:lnTo>
                  <a:pt x="32" y="35"/>
                </a:lnTo>
                <a:lnTo>
                  <a:pt x="0" y="0"/>
                </a:lnTo>
                <a:close/>
              </a:path>
            </a:pathLst>
          </a:custGeom>
          <a:solidFill>
            <a:srgbClr val="8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20"/>
          <p:cNvSpPr>
            <a:spLocks/>
          </p:cNvSpPr>
          <p:nvPr/>
        </p:nvSpPr>
        <p:spPr bwMode="auto">
          <a:xfrm>
            <a:off x="5797868" y="935038"/>
            <a:ext cx="193675" cy="276225"/>
          </a:xfrm>
          <a:custGeom>
            <a:avLst/>
            <a:gdLst>
              <a:gd name="T0" fmla="*/ 0 w 318"/>
              <a:gd name="T1" fmla="*/ 2147483647 h 346"/>
              <a:gd name="T2" fmla="*/ 2147483647 w 318"/>
              <a:gd name="T3" fmla="*/ 2147483647 h 346"/>
              <a:gd name="T4" fmla="*/ 2147483647 w 318"/>
              <a:gd name="T5" fmla="*/ 2147483647 h 346"/>
              <a:gd name="T6" fmla="*/ 2147483647 w 318"/>
              <a:gd name="T7" fmla="*/ 0 h 346"/>
              <a:gd name="T8" fmla="*/ 0 w 318"/>
              <a:gd name="T9" fmla="*/ 2147483647 h 346"/>
              <a:gd name="T10" fmla="*/ 0 60000 65536"/>
              <a:gd name="T11" fmla="*/ 0 60000 65536"/>
              <a:gd name="T12" fmla="*/ 0 60000 65536"/>
              <a:gd name="T13" fmla="*/ 0 60000 65536"/>
              <a:gd name="T14" fmla="*/ 0 60000 65536"/>
              <a:gd name="T15" fmla="*/ 0 w 318"/>
              <a:gd name="T16" fmla="*/ 0 h 346"/>
              <a:gd name="T17" fmla="*/ 318 w 318"/>
              <a:gd name="T18" fmla="*/ 346 h 346"/>
            </a:gdLst>
            <a:ahLst/>
            <a:cxnLst>
              <a:cxn ang="T10">
                <a:pos x="T0" y="T1"/>
              </a:cxn>
              <a:cxn ang="T11">
                <a:pos x="T2" y="T3"/>
              </a:cxn>
              <a:cxn ang="T12">
                <a:pos x="T4" y="T5"/>
              </a:cxn>
              <a:cxn ang="T13">
                <a:pos x="T6" y="T7"/>
              </a:cxn>
              <a:cxn ang="T14">
                <a:pos x="T8" y="T9"/>
              </a:cxn>
            </a:cxnLst>
            <a:rect l="T15" t="T16" r="T17" b="T18"/>
            <a:pathLst>
              <a:path w="318" h="346">
                <a:moveTo>
                  <a:pt x="0" y="340"/>
                </a:moveTo>
                <a:lnTo>
                  <a:pt x="5" y="346"/>
                </a:lnTo>
                <a:lnTo>
                  <a:pt x="318" y="3"/>
                </a:lnTo>
                <a:lnTo>
                  <a:pt x="316" y="0"/>
                </a:lnTo>
                <a:lnTo>
                  <a:pt x="0" y="340"/>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21"/>
          <p:cNvSpPr>
            <a:spLocks/>
          </p:cNvSpPr>
          <p:nvPr/>
        </p:nvSpPr>
        <p:spPr bwMode="auto">
          <a:xfrm>
            <a:off x="5669280" y="1185863"/>
            <a:ext cx="95250" cy="176212"/>
          </a:xfrm>
          <a:custGeom>
            <a:avLst/>
            <a:gdLst>
              <a:gd name="T0" fmla="*/ 2147483647 w 156"/>
              <a:gd name="T1" fmla="*/ 2147483647 h 222"/>
              <a:gd name="T2" fmla="*/ 2147483647 w 156"/>
              <a:gd name="T3" fmla="*/ 2147483647 h 222"/>
              <a:gd name="T4" fmla="*/ 2147483647 w 156"/>
              <a:gd name="T5" fmla="*/ 2147483647 h 222"/>
              <a:gd name="T6" fmla="*/ 2147483647 w 156"/>
              <a:gd name="T7" fmla="*/ 2147483647 h 222"/>
              <a:gd name="T8" fmla="*/ 2147483647 w 156"/>
              <a:gd name="T9" fmla="*/ 2147483647 h 222"/>
              <a:gd name="T10" fmla="*/ 0 w 156"/>
              <a:gd name="T11" fmla="*/ 2147483647 h 222"/>
              <a:gd name="T12" fmla="*/ 2147483647 w 156"/>
              <a:gd name="T13" fmla="*/ 0 h 222"/>
              <a:gd name="T14" fmla="*/ 2147483647 w 156"/>
              <a:gd name="T15" fmla="*/ 2147483647 h 222"/>
              <a:gd name="T16" fmla="*/ 2147483647 w 156"/>
              <a:gd name="T17" fmla="*/ 2147483647 h 222"/>
              <a:gd name="T18" fmla="*/ 2147483647 w 156"/>
              <a:gd name="T19" fmla="*/ 2147483647 h 222"/>
              <a:gd name="T20" fmla="*/ 2147483647 w 156"/>
              <a:gd name="T21" fmla="*/ 2147483647 h 222"/>
              <a:gd name="T22" fmla="*/ 2147483647 w 156"/>
              <a:gd name="T23" fmla="*/ 2147483647 h 2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
              <a:gd name="T37" fmla="*/ 0 h 222"/>
              <a:gd name="T38" fmla="*/ 156 w 156"/>
              <a:gd name="T39" fmla="*/ 222 h 2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 h="222">
                <a:moveTo>
                  <a:pt x="125" y="215"/>
                </a:moveTo>
                <a:lnTo>
                  <a:pt x="150" y="187"/>
                </a:lnTo>
                <a:lnTo>
                  <a:pt x="127" y="132"/>
                </a:lnTo>
                <a:lnTo>
                  <a:pt x="83" y="68"/>
                </a:lnTo>
                <a:lnTo>
                  <a:pt x="47" y="33"/>
                </a:lnTo>
                <a:lnTo>
                  <a:pt x="0" y="4"/>
                </a:lnTo>
                <a:lnTo>
                  <a:pt x="6" y="0"/>
                </a:lnTo>
                <a:lnTo>
                  <a:pt x="92" y="67"/>
                </a:lnTo>
                <a:lnTo>
                  <a:pt x="130" y="124"/>
                </a:lnTo>
                <a:lnTo>
                  <a:pt x="156" y="185"/>
                </a:lnTo>
                <a:lnTo>
                  <a:pt x="125" y="222"/>
                </a:lnTo>
                <a:lnTo>
                  <a:pt x="125" y="215"/>
                </a:lnTo>
                <a:close/>
              </a:path>
            </a:pathLst>
          </a:custGeom>
          <a:solidFill>
            <a:srgbClr val="FF40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22"/>
          <p:cNvSpPr>
            <a:spLocks/>
          </p:cNvSpPr>
          <p:nvPr/>
        </p:nvSpPr>
        <p:spPr bwMode="auto">
          <a:xfrm>
            <a:off x="5183505" y="1420813"/>
            <a:ext cx="382588" cy="98425"/>
          </a:xfrm>
          <a:custGeom>
            <a:avLst/>
            <a:gdLst>
              <a:gd name="T0" fmla="*/ 0 w 628"/>
              <a:gd name="T1" fmla="*/ 2147483647 h 123"/>
              <a:gd name="T2" fmla="*/ 2147483647 w 628"/>
              <a:gd name="T3" fmla="*/ 0 h 123"/>
              <a:gd name="T4" fmla="*/ 2147483647 w 628"/>
              <a:gd name="T5" fmla="*/ 2147483647 h 123"/>
              <a:gd name="T6" fmla="*/ 2147483647 w 628"/>
              <a:gd name="T7" fmla="*/ 2147483647 h 123"/>
              <a:gd name="T8" fmla="*/ 0 w 628"/>
              <a:gd name="T9" fmla="*/ 2147483647 h 123"/>
              <a:gd name="T10" fmla="*/ 0 60000 65536"/>
              <a:gd name="T11" fmla="*/ 0 60000 65536"/>
              <a:gd name="T12" fmla="*/ 0 60000 65536"/>
              <a:gd name="T13" fmla="*/ 0 60000 65536"/>
              <a:gd name="T14" fmla="*/ 0 60000 65536"/>
              <a:gd name="T15" fmla="*/ 0 w 628"/>
              <a:gd name="T16" fmla="*/ 0 h 123"/>
              <a:gd name="T17" fmla="*/ 628 w 628"/>
              <a:gd name="T18" fmla="*/ 123 h 123"/>
            </a:gdLst>
            <a:ahLst/>
            <a:cxnLst>
              <a:cxn ang="T10">
                <a:pos x="T0" y="T1"/>
              </a:cxn>
              <a:cxn ang="T11">
                <a:pos x="T2" y="T3"/>
              </a:cxn>
              <a:cxn ang="T12">
                <a:pos x="T4" y="T5"/>
              </a:cxn>
              <a:cxn ang="T13">
                <a:pos x="T6" y="T7"/>
              </a:cxn>
              <a:cxn ang="T14">
                <a:pos x="T8" y="T9"/>
              </a:cxn>
            </a:cxnLst>
            <a:rect l="T15" t="T16" r="T17" b="T18"/>
            <a:pathLst>
              <a:path w="628" h="123">
                <a:moveTo>
                  <a:pt x="0" y="45"/>
                </a:moveTo>
                <a:lnTo>
                  <a:pt x="143" y="0"/>
                </a:lnTo>
                <a:lnTo>
                  <a:pt x="628" y="47"/>
                </a:lnTo>
                <a:lnTo>
                  <a:pt x="547" y="123"/>
                </a:lnTo>
                <a:lnTo>
                  <a:pt x="0" y="45"/>
                </a:lnTo>
                <a:close/>
              </a:path>
            </a:pathLst>
          </a:custGeom>
          <a:solidFill>
            <a:srgbClr val="000000"/>
          </a:solidFill>
          <a:ln w="11113">
            <a:solidFill>
              <a:srgbClr val="000000"/>
            </a:solidFill>
            <a:round/>
            <a:headEnd/>
            <a:tailEnd/>
          </a:ln>
        </p:spPr>
        <p:txBody>
          <a:bodyPr/>
          <a:lstStyle/>
          <a:p>
            <a:endParaRPr lang="en-US"/>
          </a:p>
        </p:txBody>
      </p:sp>
      <p:sp>
        <p:nvSpPr>
          <p:cNvPr id="99" name="Freeform 23"/>
          <p:cNvSpPr>
            <a:spLocks/>
          </p:cNvSpPr>
          <p:nvPr/>
        </p:nvSpPr>
        <p:spPr bwMode="auto">
          <a:xfrm>
            <a:off x="5516880" y="1657350"/>
            <a:ext cx="217488" cy="347663"/>
          </a:xfrm>
          <a:custGeom>
            <a:avLst/>
            <a:gdLst>
              <a:gd name="T0" fmla="*/ 0 w 357"/>
              <a:gd name="T1" fmla="*/ 2147483647 h 436"/>
              <a:gd name="T2" fmla="*/ 0 w 357"/>
              <a:gd name="T3" fmla="*/ 2147483647 h 436"/>
              <a:gd name="T4" fmla="*/ 2147483647 w 357"/>
              <a:gd name="T5" fmla="*/ 2147483647 h 436"/>
              <a:gd name="T6" fmla="*/ 2147483647 w 357"/>
              <a:gd name="T7" fmla="*/ 0 h 436"/>
              <a:gd name="T8" fmla="*/ 2147483647 w 357"/>
              <a:gd name="T9" fmla="*/ 2147483647 h 436"/>
              <a:gd name="T10" fmla="*/ 0 w 357"/>
              <a:gd name="T11" fmla="*/ 2147483647 h 436"/>
              <a:gd name="T12" fmla="*/ 0 60000 65536"/>
              <a:gd name="T13" fmla="*/ 0 60000 65536"/>
              <a:gd name="T14" fmla="*/ 0 60000 65536"/>
              <a:gd name="T15" fmla="*/ 0 60000 65536"/>
              <a:gd name="T16" fmla="*/ 0 60000 65536"/>
              <a:gd name="T17" fmla="*/ 0 60000 65536"/>
              <a:gd name="T18" fmla="*/ 0 w 357"/>
              <a:gd name="T19" fmla="*/ 0 h 436"/>
              <a:gd name="T20" fmla="*/ 357 w 357"/>
              <a:gd name="T21" fmla="*/ 436 h 436"/>
            </a:gdLst>
            <a:ahLst/>
            <a:cxnLst>
              <a:cxn ang="T12">
                <a:pos x="T0" y="T1"/>
              </a:cxn>
              <a:cxn ang="T13">
                <a:pos x="T2" y="T3"/>
              </a:cxn>
              <a:cxn ang="T14">
                <a:pos x="T4" y="T5"/>
              </a:cxn>
              <a:cxn ang="T15">
                <a:pos x="T6" y="T7"/>
              </a:cxn>
              <a:cxn ang="T16">
                <a:pos x="T8" y="T9"/>
              </a:cxn>
              <a:cxn ang="T17">
                <a:pos x="T10" y="T11"/>
              </a:cxn>
            </a:cxnLst>
            <a:rect l="T18" t="T19" r="T20" b="T21"/>
            <a:pathLst>
              <a:path w="357" h="436">
                <a:moveTo>
                  <a:pt x="0" y="296"/>
                </a:moveTo>
                <a:lnTo>
                  <a:pt x="0" y="436"/>
                </a:lnTo>
                <a:lnTo>
                  <a:pt x="357" y="141"/>
                </a:lnTo>
                <a:lnTo>
                  <a:pt x="357" y="0"/>
                </a:lnTo>
                <a:lnTo>
                  <a:pt x="164" y="59"/>
                </a:lnTo>
                <a:lnTo>
                  <a:pt x="0" y="296"/>
                </a:lnTo>
                <a:close/>
              </a:path>
            </a:pathLst>
          </a:custGeom>
          <a:solidFill>
            <a:srgbClr val="000000"/>
          </a:solidFill>
          <a:ln w="11113">
            <a:solidFill>
              <a:srgbClr val="000000"/>
            </a:solidFill>
            <a:round/>
            <a:headEnd/>
            <a:tailEnd/>
          </a:ln>
        </p:spPr>
        <p:txBody>
          <a:bodyPr/>
          <a:lstStyle/>
          <a:p>
            <a:endParaRPr lang="en-US"/>
          </a:p>
        </p:txBody>
      </p:sp>
      <p:sp>
        <p:nvSpPr>
          <p:cNvPr id="100" name="Freeform 24"/>
          <p:cNvSpPr>
            <a:spLocks/>
          </p:cNvSpPr>
          <p:nvPr/>
        </p:nvSpPr>
        <p:spPr bwMode="auto">
          <a:xfrm>
            <a:off x="5037455" y="1825625"/>
            <a:ext cx="479425" cy="179388"/>
          </a:xfrm>
          <a:custGeom>
            <a:avLst/>
            <a:gdLst>
              <a:gd name="T0" fmla="*/ 0 w 781"/>
              <a:gd name="T1" fmla="*/ 2147483647 h 225"/>
              <a:gd name="T2" fmla="*/ 0 w 781"/>
              <a:gd name="T3" fmla="*/ 2147483647 h 225"/>
              <a:gd name="T4" fmla="*/ 2147483647 w 781"/>
              <a:gd name="T5" fmla="*/ 2147483647 h 225"/>
              <a:gd name="T6" fmla="*/ 2147483647 w 781"/>
              <a:gd name="T7" fmla="*/ 2147483647 h 225"/>
              <a:gd name="T8" fmla="*/ 2147483647 w 781"/>
              <a:gd name="T9" fmla="*/ 0 h 225"/>
              <a:gd name="T10" fmla="*/ 0 w 781"/>
              <a:gd name="T11" fmla="*/ 2147483647 h 225"/>
              <a:gd name="T12" fmla="*/ 0 60000 65536"/>
              <a:gd name="T13" fmla="*/ 0 60000 65536"/>
              <a:gd name="T14" fmla="*/ 0 60000 65536"/>
              <a:gd name="T15" fmla="*/ 0 60000 65536"/>
              <a:gd name="T16" fmla="*/ 0 60000 65536"/>
              <a:gd name="T17" fmla="*/ 0 60000 65536"/>
              <a:gd name="T18" fmla="*/ 0 w 781"/>
              <a:gd name="T19" fmla="*/ 0 h 225"/>
              <a:gd name="T20" fmla="*/ 781 w 781"/>
              <a:gd name="T21" fmla="*/ 225 h 225"/>
            </a:gdLst>
            <a:ahLst/>
            <a:cxnLst>
              <a:cxn ang="T12">
                <a:pos x="T0" y="T1"/>
              </a:cxn>
              <a:cxn ang="T13">
                <a:pos x="T2" y="T3"/>
              </a:cxn>
              <a:cxn ang="T14">
                <a:pos x="T4" y="T5"/>
              </a:cxn>
              <a:cxn ang="T15">
                <a:pos x="T6" y="T7"/>
              </a:cxn>
              <a:cxn ang="T16">
                <a:pos x="T8" y="T9"/>
              </a:cxn>
              <a:cxn ang="T17">
                <a:pos x="T10" y="T11"/>
              </a:cxn>
            </a:cxnLst>
            <a:rect l="T18" t="T19" r="T20" b="T21"/>
            <a:pathLst>
              <a:path w="781" h="225">
                <a:moveTo>
                  <a:pt x="0" y="8"/>
                </a:moveTo>
                <a:lnTo>
                  <a:pt x="0" y="143"/>
                </a:lnTo>
                <a:lnTo>
                  <a:pt x="781" y="225"/>
                </a:lnTo>
                <a:lnTo>
                  <a:pt x="781" y="71"/>
                </a:lnTo>
                <a:lnTo>
                  <a:pt x="71" y="0"/>
                </a:lnTo>
                <a:lnTo>
                  <a:pt x="0" y="8"/>
                </a:lnTo>
                <a:close/>
              </a:path>
            </a:pathLst>
          </a:custGeom>
          <a:solidFill>
            <a:srgbClr val="000000"/>
          </a:solidFill>
          <a:ln w="11113">
            <a:solidFill>
              <a:srgbClr val="000000"/>
            </a:solidFill>
            <a:round/>
            <a:headEnd/>
            <a:tailEnd/>
          </a:ln>
        </p:spPr>
        <p:txBody>
          <a:bodyPr/>
          <a:lstStyle/>
          <a:p>
            <a:endParaRPr lang="en-US"/>
          </a:p>
        </p:txBody>
      </p:sp>
      <p:sp>
        <p:nvSpPr>
          <p:cNvPr id="101" name="Freeform 25"/>
          <p:cNvSpPr>
            <a:spLocks/>
          </p:cNvSpPr>
          <p:nvPr/>
        </p:nvSpPr>
        <p:spPr bwMode="auto">
          <a:xfrm>
            <a:off x="5037455" y="1595438"/>
            <a:ext cx="696913" cy="298450"/>
          </a:xfrm>
          <a:custGeom>
            <a:avLst/>
            <a:gdLst>
              <a:gd name="T0" fmla="*/ 0 w 1138"/>
              <a:gd name="T1" fmla="*/ 2147483647 h 375"/>
              <a:gd name="T2" fmla="*/ 2147483647 w 1138"/>
              <a:gd name="T3" fmla="*/ 0 h 375"/>
              <a:gd name="T4" fmla="*/ 2147483647 w 1138"/>
              <a:gd name="T5" fmla="*/ 2147483647 h 375"/>
              <a:gd name="T6" fmla="*/ 2147483647 w 1138"/>
              <a:gd name="T7" fmla="*/ 2147483647 h 375"/>
              <a:gd name="T8" fmla="*/ 0 w 1138"/>
              <a:gd name="T9" fmla="*/ 2147483647 h 375"/>
              <a:gd name="T10" fmla="*/ 0 60000 65536"/>
              <a:gd name="T11" fmla="*/ 0 60000 65536"/>
              <a:gd name="T12" fmla="*/ 0 60000 65536"/>
              <a:gd name="T13" fmla="*/ 0 60000 65536"/>
              <a:gd name="T14" fmla="*/ 0 60000 65536"/>
              <a:gd name="T15" fmla="*/ 0 w 1138"/>
              <a:gd name="T16" fmla="*/ 0 h 375"/>
              <a:gd name="T17" fmla="*/ 1138 w 1138"/>
              <a:gd name="T18" fmla="*/ 375 h 375"/>
            </a:gdLst>
            <a:ahLst/>
            <a:cxnLst>
              <a:cxn ang="T10">
                <a:pos x="T0" y="T1"/>
              </a:cxn>
              <a:cxn ang="T11">
                <a:pos x="T2" y="T3"/>
              </a:cxn>
              <a:cxn ang="T12">
                <a:pos x="T4" y="T5"/>
              </a:cxn>
              <a:cxn ang="T13">
                <a:pos x="T6" y="T7"/>
              </a:cxn>
              <a:cxn ang="T14">
                <a:pos x="T8" y="T9"/>
              </a:cxn>
            </a:cxnLst>
            <a:rect l="T15" t="T16" r="T17" b="T18"/>
            <a:pathLst>
              <a:path w="1138" h="375">
                <a:moveTo>
                  <a:pt x="0" y="297"/>
                </a:moveTo>
                <a:lnTo>
                  <a:pt x="356" y="0"/>
                </a:lnTo>
                <a:lnTo>
                  <a:pt x="1138" y="78"/>
                </a:lnTo>
                <a:lnTo>
                  <a:pt x="781" y="375"/>
                </a:lnTo>
                <a:lnTo>
                  <a:pt x="0" y="297"/>
                </a:lnTo>
                <a:close/>
              </a:path>
            </a:pathLst>
          </a:custGeom>
          <a:solidFill>
            <a:srgbClr val="000000"/>
          </a:solidFill>
          <a:ln w="11113">
            <a:solidFill>
              <a:srgbClr val="000000"/>
            </a:solidFill>
            <a:round/>
            <a:headEnd/>
            <a:tailEnd/>
          </a:ln>
        </p:spPr>
        <p:txBody>
          <a:bodyPr/>
          <a:lstStyle/>
          <a:p>
            <a:endParaRPr lang="en-US"/>
          </a:p>
        </p:txBody>
      </p:sp>
      <p:sp>
        <p:nvSpPr>
          <p:cNvPr id="102" name="Freeform 26"/>
          <p:cNvSpPr>
            <a:spLocks/>
          </p:cNvSpPr>
          <p:nvPr/>
        </p:nvSpPr>
        <p:spPr bwMode="auto">
          <a:xfrm>
            <a:off x="5137468" y="1489075"/>
            <a:ext cx="352425" cy="342900"/>
          </a:xfrm>
          <a:custGeom>
            <a:avLst/>
            <a:gdLst>
              <a:gd name="T0" fmla="*/ 0 w 572"/>
              <a:gd name="T1" fmla="*/ 0 h 431"/>
              <a:gd name="T2" fmla="*/ 0 w 572"/>
              <a:gd name="T3" fmla="*/ 2147483647 h 431"/>
              <a:gd name="T4" fmla="*/ 2147483647 w 572"/>
              <a:gd name="T5" fmla="*/ 2147483647 h 431"/>
              <a:gd name="T6" fmla="*/ 2147483647 w 572"/>
              <a:gd name="T7" fmla="*/ 2147483647 h 431"/>
              <a:gd name="T8" fmla="*/ 0 w 572"/>
              <a:gd name="T9" fmla="*/ 0 h 431"/>
              <a:gd name="T10" fmla="*/ 0 60000 65536"/>
              <a:gd name="T11" fmla="*/ 0 60000 65536"/>
              <a:gd name="T12" fmla="*/ 0 60000 65536"/>
              <a:gd name="T13" fmla="*/ 0 60000 65536"/>
              <a:gd name="T14" fmla="*/ 0 60000 65536"/>
              <a:gd name="T15" fmla="*/ 0 w 572"/>
              <a:gd name="T16" fmla="*/ 0 h 431"/>
              <a:gd name="T17" fmla="*/ 572 w 572"/>
              <a:gd name="T18" fmla="*/ 431 h 431"/>
            </a:gdLst>
            <a:ahLst/>
            <a:cxnLst>
              <a:cxn ang="T10">
                <a:pos x="T0" y="T1"/>
              </a:cxn>
              <a:cxn ang="T11">
                <a:pos x="T2" y="T3"/>
              </a:cxn>
              <a:cxn ang="T12">
                <a:pos x="T4" y="T5"/>
              </a:cxn>
              <a:cxn ang="T13">
                <a:pos x="T6" y="T7"/>
              </a:cxn>
              <a:cxn ang="T14">
                <a:pos x="T8" y="T9"/>
              </a:cxn>
            </a:cxnLst>
            <a:rect l="T15" t="T16" r="T17" b="T18"/>
            <a:pathLst>
              <a:path w="572" h="431">
                <a:moveTo>
                  <a:pt x="0" y="0"/>
                </a:moveTo>
                <a:lnTo>
                  <a:pt x="0" y="373"/>
                </a:lnTo>
                <a:lnTo>
                  <a:pt x="572" y="431"/>
                </a:lnTo>
                <a:lnTo>
                  <a:pt x="572" y="59"/>
                </a:lnTo>
                <a:lnTo>
                  <a:pt x="0" y="0"/>
                </a:lnTo>
                <a:close/>
              </a:path>
            </a:pathLst>
          </a:custGeom>
          <a:solidFill>
            <a:srgbClr val="000000"/>
          </a:solidFill>
          <a:ln w="11113">
            <a:solidFill>
              <a:srgbClr val="000000"/>
            </a:solidFill>
            <a:round/>
            <a:headEnd/>
            <a:tailEnd/>
          </a:ln>
        </p:spPr>
        <p:txBody>
          <a:bodyPr/>
          <a:lstStyle/>
          <a:p>
            <a:endParaRPr lang="en-US"/>
          </a:p>
        </p:txBody>
      </p:sp>
      <p:sp>
        <p:nvSpPr>
          <p:cNvPr id="103" name="Freeform 27"/>
          <p:cNvSpPr>
            <a:spLocks/>
          </p:cNvSpPr>
          <p:nvPr/>
        </p:nvSpPr>
        <p:spPr bwMode="auto">
          <a:xfrm>
            <a:off x="5137468" y="1450975"/>
            <a:ext cx="392112" cy="85725"/>
          </a:xfrm>
          <a:custGeom>
            <a:avLst/>
            <a:gdLst>
              <a:gd name="T0" fmla="*/ 0 w 637"/>
              <a:gd name="T1" fmla="*/ 2147483647 h 108"/>
              <a:gd name="T2" fmla="*/ 2147483647 w 637"/>
              <a:gd name="T3" fmla="*/ 0 h 108"/>
              <a:gd name="T4" fmla="*/ 2147483647 w 637"/>
              <a:gd name="T5" fmla="*/ 2147483647 h 108"/>
              <a:gd name="T6" fmla="*/ 2147483647 w 637"/>
              <a:gd name="T7" fmla="*/ 2147483647 h 108"/>
              <a:gd name="T8" fmla="*/ 0 w 637"/>
              <a:gd name="T9" fmla="*/ 2147483647 h 108"/>
              <a:gd name="T10" fmla="*/ 0 60000 65536"/>
              <a:gd name="T11" fmla="*/ 0 60000 65536"/>
              <a:gd name="T12" fmla="*/ 0 60000 65536"/>
              <a:gd name="T13" fmla="*/ 0 60000 65536"/>
              <a:gd name="T14" fmla="*/ 0 60000 65536"/>
              <a:gd name="T15" fmla="*/ 0 w 637"/>
              <a:gd name="T16" fmla="*/ 0 h 108"/>
              <a:gd name="T17" fmla="*/ 637 w 637"/>
              <a:gd name="T18" fmla="*/ 108 h 108"/>
            </a:gdLst>
            <a:ahLst/>
            <a:cxnLst>
              <a:cxn ang="T10">
                <a:pos x="T0" y="T1"/>
              </a:cxn>
              <a:cxn ang="T11">
                <a:pos x="T2" y="T3"/>
              </a:cxn>
              <a:cxn ang="T12">
                <a:pos x="T4" y="T5"/>
              </a:cxn>
              <a:cxn ang="T13">
                <a:pos x="T6" y="T7"/>
              </a:cxn>
              <a:cxn ang="T14">
                <a:pos x="T8" y="T9"/>
              </a:cxn>
            </a:cxnLst>
            <a:rect l="T15" t="T16" r="T17" b="T18"/>
            <a:pathLst>
              <a:path w="637" h="108">
                <a:moveTo>
                  <a:pt x="0" y="49"/>
                </a:moveTo>
                <a:lnTo>
                  <a:pt x="56" y="0"/>
                </a:lnTo>
                <a:lnTo>
                  <a:pt x="637" y="61"/>
                </a:lnTo>
                <a:lnTo>
                  <a:pt x="572" y="108"/>
                </a:lnTo>
                <a:lnTo>
                  <a:pt x="0" y="49"/>
                </a:lnTo>
                <a:close/>
              </a:path>
            </a:pathLst>
          </a:custGeom>
          <a:solidFill>
            <a:srgbClr val="000000"/>
          </a:solidFill>
          <a:ln w="11113">
            <a:solidFill>
              <a:srgbClr val="000000"/>
            </a:solidFill>
            <a:round/>
            <a:headEnd/>
            <a:tailEnd/>
          </a:ln>
        </p:spPr>
        <p:txBody>
          <a:bodyPr/>
          <a:lstStyle/>
          <a:p>
            <a:endParaRPr lang="en-US"/>
          </a:p>
        </p:txBody>
      </p:sp>
      <p:sp>
        <p:nvSpPr>
          <p:cNvPr id="104" name="Freeform 28"/>
          <p:cNvSpPr>
            <a:spLocks/>
          </p:cNvSpPr>
          <p:nvPr/>
        </p:nvSpPr>
        <p:spPr bwMode="auto">
          <a:xfrm>
            <a:off x="5512118" y="1455738"/>
            <a:ext cx="53975" cy="330200"/>
          </a:xfrm>
          <a:custGeom>
            <a:avLst/>
            <a:gdLst>
              <a:gd name="T0" fmla="*/ 2147483647 w 90"/>
              <a:gd name="T1" fmla="*/ 0 h 416"/>
              <a:gd name="T2" fmla="*/ 2147483647 w 90"/>
              <a:gd name="T3" fmla="*/ 2147483647 h 416"/>
              <a:gd name="T4" fmla="*/ 2147483647 w 90"/>
              <a:gd name="T5" fmla="*/ 2147483647 h 416"/>
              <a:gd name="T6" fmla="*/ 0 w 90"/>
              <a:gd name="T7" fmla="*/ 2147483647 h 416"/>
              <a:gd name="T8" fmla="*/ 2147483647 w 90"/>
              <a:gd name="T9" fmla="*/ 0 h 416"/>
              <a:gd name="T10" fmla="*/ 0 60000 65536"/>
              <a:gd name="T11" fmla="*/ 0 60000 65536"/>
              <a:gd name="T12" fmla="*/ 0 60000 65536"/>
              <a:gd name="T13" fmla="*/ 0 60000 65536"/>
              <a:gd name="T14" fmla="*/ 0 60000 65536"/>
              <a:gd name="T15" fmla="*/ 0 w 90"/>
              <a:gd name="T16" fmla="*/ 0 h 416"/>
              <a:gd name="T17" fmla="*/ 90 w 90"/>
              <a:gd name="T18" fmla="*/ 416 h 416"/>
            </a:gdLst>
            <a:ahLst/>
            <a:cxnLst>
              <a:cxn ang="T10">
                <a:pos x="T0" y="T1"/>
              </a:cxn>
              <a:cxn ang="T11">
                <a:pos x="T2" y="T3"/>
              </a:cxn>
              <a:cxn ang="T12">
                <a:pos x="T4" y="T5"/>
              </a:cxn>
              <a:cxn ang="T13">
                <a:pos x="T6" y="T7"/>
              </a:cxn>
              <a:cxn ang="T14">
                <a:pos x="T8" y="T9"/>
              </a:cxn>
            </a:cxnLst>
            <a:rect l="T15" t="T16" r="T17" b="T18"/>
            <a:pathLst>
              <a:path w="90" h="416">
                <a:moveTo>
                  <a:pt x="90" y="0"/>
                </a:moveTo>
                <a:lnTo>
                  <a:pt x="90" y="274"/>
                </a:lnTo>
                <a:lnTo>
                  <a:pt x="6" y="416"/>
                </a:lnTo>
                <a:lnTo>
                  <a:pt x="0" y="80"/>
                </a:lnTo>
                <a:lnTo>
                  <a:pt x="90" y="0"/>
                </a:lnTo>
                <a:close/>
              </a:path>
            </a:pathLst>
          </a:custGeom>
          <a:solidFill>
            <a:srgbClr val="000000"/>
          </a:solidFill>
          <a:ln w="11113">
            <a:solidFill>
              <a:srgbClr val="000000"/>
            </a:solidFill>
            <a:round/>
            <a:headEnd/>
            <a:tailEnd/>
          </a:ln>
        </p:spPr>
        <p:txBody>
          <a:bodyPr/>
          <a:lstStyle/>
          <a:p>
            <a:endParaRPr lang="en-US"/>
          </a:p>
        </p:txBody>
      </p:sp>
      <p:sp>
        <p:nvSpPr>
          <p:cNvPr id="105" name="Freeform 29"/>
          <p:cNvSpPr>
            <a:spLocks/>
          </p:cNvSpPr>
          <p:nvPr/>
        </p:nvSpPr>
        <p:spPr bwMode="auto">
          <a:xfrm>
            <a:off x="5489893" y="1465263"/>
            <a:ext cx="49212" cy="365125"/>
          </a:xfrm>
          <a:custGeom>
            <a:avLst/>
            <a:gdLst>
              <a:gd name="T0" fmla="*/ 2147483647 w 83"/>
              <a:gd name="T1" fmla="*/ 0 h 460"/>
              <a:gd name="T2" fmla="*/ 2147483647 w 83"/>
              <a:gd name="T3" fmla="*/ 2147483647 h 460"/>
              <a:gd name="T4" fmla="*/ 0 w 83"/>
              <a:gd name="T5" fmla="*/ 2147483647 h 460"/>
              <a:gd name="T6" fmla="*/ 0 w 83"/>
              <a:gd name="T7" fmla="*/ 2147483647 h 460"/>
              <a:gd name="T8" fmla="*/ 2147483647 w 83"/>
              <a:gd name="T9" fmla="*/ 0 h 460"/>
              <a:gd name="T10" fmla="*/ 0 60000 65536"/>
              <a:gd name="T11" fmla="*/ 0 60000 65536"/>
              <a:gd name="T12" fmla="*/ 0 60000 65536"/>
              <a:gd name="T13" fmla="*/ 0 60000 65536"/>
              <a:gd name="T14" fmla="*/ 0 60000 65536"/>
              <a:gd name="T15" fmla="*/ 0 w 83"/>
              <a:gd name="T16" fmla="*/ 0 h 460"/>
              <a:gd name="T17" fmla="*/ 83 w 83"/>
              <a:gd name="T18" fmla="*/ 460 h 460"/>
            </a:gdLst>
            <a:ahLst/>
            <a:cxnLst>
              <a:cxn ang="T10">
                <a:pos x="T0" y="T1"/>
              </a:cxn>
              <a:cxn ang="T11">
                <a:pos x="T2" y="T3"/>
              </a:cxn>
              <a:cxn ang="T12">
                <a:pos x="T4" y="T5"/>
              </a:cxn>
              <a:cxn ang="T13">
                <a:pos x="T6" y="T7"/>
              </a:cxn>
              <a:cxn ang="T14">
                <a:pos x="T8" y="T9"/>
              </a:cxn>
            </a:cxnLst>
            <a:rect l="T15" t="T16" r="T17" b="T18"/>
            <a:pathLst>
              <a:path w="83" h="460">
                <a:moveTo>
                  <a:pt x="83" y="0"/>
                </a:moveTo>
                <a:lnTo>
                  <a:pt x="65" y="404"/>
                </a:lnTo>
                <a:lnTo>
                  <a:pt x="0" y="460"/>
                </a:lnTo>
                <a:lnTo>
                  <a:pt x="0" y="90"/>
                </a:lnTo>
                <a:lnTo>
                  <a:pt x="83" y="0"/>
                </a:lnTo>
                <a:close/>
              </a:path>
            </a:pathLst>
          </a:custGeom>
          <a:solidFill>
            <a:srgbClr val="000000"/>
          </a:solidFill>
          <a:ln w="11113">
            <a:solidFill>
              <a:srgbClr val="000000"/>
            </a:solidFill>
            <a:round/>
            <a:headEnd/>
            <a:tailEnd/>
          </a:ln>
        </p:spPr>
        <p:txBody>
          <a:bodyPr/>
          <a:lstStyle/>
          <a:p>
            <a:endParaRPr lang="en-US"/>
          </a:p>
        </p:txBody>
      </p:sp>
      <p:sp>
        <p:nvSpPr>
          <p:cNvPr id="106" name="Freeform 30"/>
          <p:cNvSpPr>
            <a:spLocks/>
          </p:cNvSpPr>
          <p:nvPr/>
        </p:nvSpPr>
        <p:spPr bwMode="auto">
          <a:xfrm>
            <a:off x="5188268" y="1412875"/>
            <a:ext cx="374650" cy="98425"/>
          </a:xfrm>
          <a:custGeom>
            <a:avLst/>
            <a:gdLst>
              <a:gd name="T0" fmla="*/ 0 w 613"/>
              <a:gd name="T1" fmla="*/ 2147483647 h 124"/>
              <a:gd name="T2" fmla="*/ 2147483647 w 613"/>
              <a:gd name="T3" fmla="*/ 0 h 124"/>
              <a:gd name="T4" fmla="*/ 2147483647 w 613"/>
              <a:gd name="T5" fmla="*/ 2147483647 h 124"/>
              <a:gd name="T6" fmla="*/ 2147483647 w 613"/>
              <a:gd name="T7" fmla="*/ 2147483647 h 124"/>
              <a:gd name="T8" fmla="*/ 0 w 613"/>
              <a:gd name="T9" fmla="*/ 2147483647 h 124"/>
              <a:gd name="T10" fmla="*/ 0 60000 65536"/>
              <a:gd name="T11" fmla="*/ 0 60000 65536"/>
              <a:gd name="T12" fmla="*/ 0 60000 65536"/>
              <a:gd name="T13" fmla="*/ 0 60000 65536"/>
              <a:gd name="T14" fmla="*/ 0 60000 65536"/>
              <a:gd name="T15" fmla="*/ 0 w 613"/>
              <a:gd name="T16" fmla="*/ 0 h 124"/>
              <a:gd name="T17" fmla="*/ 613 w 613"/>
              <a:gd name="T18" fmla="*/ 124 h 124"/>
            </a:gdLst>
            <a:ahLst/>
            <a:cxnLst>
              <a:cxn ang="T10">
                <a:pos x="T0" y="T1"/>
              </a:cxn>
              <a:cxn ang="T11">
                <a:pos x="T2" y="T3"/>
              </a:cxn>
              <a:cxn ang="T12">
                <a:pos x="T4" y="T5"/>
              </a:cxn>
              <a:cxn ang="T13">
                <a:pos x="T6" y="T7"/>
              </a:cxn>
              <a:cxn ang="T14">
                <a:pos x="T8" y="T9"/>
              </a:cxn>
            </a:cxnLst>
            <a:rect l="T15" t="T16" r="T17" b="T18"/>
            <a:pathLst>
              <a:path w="613" h="124">
                <a:moveTo>
                  <a:pt x="0" y="40"/>
                </a:moveTo>
                <a:lnTo>
                  <a:pt x="123" y="0"/>
                </a:lnTo>
                <a:lnTo>
                  <a:pt x="613" y="50"/>
                </a:lnTo>
                <a:lnTo>
                  <a:pt x="525" y="124"/>
                </a:lnTo>
                <a:lnTo>
                  <a:pt x="0" y="40"/>
                </a:lnTo>
                <a:close/>
              </a:path>
            </a:pathLst>
          </a:custGeom>
          <a:solidFill>
            <a:srgbClr val="EFEFEF"/>
          </a:solidFill>
          <a:ln w="11113">
            <a:solidFill>
              <a:srgbClr val="000000"/>
            </a:solidFill>
            <a:round/>
            <a:headEnd/>
            <a:tailEnd/>
          </a:ln>
        </p:spPr>
        <p:txBody>
          <a:bodyPr/>
          <a:lstStyle/>
          <a:p>
            <a:endParaRPr lang="en-US"/>
          </a:p>
        </p:txBody>
      </p:sp>
      <p:sp>
        <p:nvSpPr>
          <p:cNvPr id="107" name="Freeform 31"/>
          <p:cNvSpPr>
            <a:spLocks/>
          </p:cNvSpPr>
          <p:nvPr/>
        </p:nvSpPr>
        <p:spPr bwMode="auto">
          <a:xfrm>
            <a:off x="5507355" y="1652588"/>
            <a:ext cx="220663" cy="344487"/>
          </a:xfrm>
          <a:custGeom>
            <a:avLst/>
            <a:gdLst>
              <a:gd name="T0" fmla="*/ 0 w 359"/>
              <a:gd name="T1" fmla="*/ 2147483647 h 435"/>
              <a:gd name="T2" fmla="*/ 0 w 359"/>
              <a:gd name="T3" fmla="*/ 2147483647 h 435"/>
              <a:gd name="T4" fmla="*/ 2147483647 w 359"/>
              <a:gd name="T5" fmla="*/ 2147483647 h 435"/>
              <a:gd name="T6" fmla="*/ 2147483647 w 359"/>
              <a:gd name="T7" fmla="*/ 0 h 435"/>
              <a:gd name="T8" fmla="*/ 2147483647 w 359"/>
              <a:gd name="T9" fmla="*/ 2147483647 h 435"/>
              <a:gd name="T10" fmla="*/ 0 w 359"/>
              <a:gd name="T11" fmla="*/ 2147483647 h 435"/>
              <a:gd name="T12" fmla="*/ 0 60000 65536"/>
              <a:gd name="T13" fmla="*/ 0 60000 65536"/>
              <a:gd name="T14" fmla="*/ 0 60000 65536"/>
              <a:gd name="T15" fmla="*/ 0 60000 65536"/>
              <a:gd name="T16" fmla="*/ 0 60000 65536"/>
              <a:gd name="T17" fmla="*/ 0 60000 65536"/>
              <a:gd name="T18" fmla="*/ 0 w 359"/>
              <a:gd name="T19" fmla="*/ 0 h 435"/>
              <a:gd name="T20" fmla="*/ 359 w 359"/>
              <a:gd name="T21" fmla="*/ 435 h 435"/>
            </a:gdLst>
            <a:ahLst/>
            <a:cxnLst>
              <a:cxn ang="T12">
                <a:pos x="T0" y="T1"/>
              </a:cxn>
              <a:cxn ang="T13">
                <a:pos x="T2" y="T3"/>
              </a:cxn>
              <a:cxn ang="T14">
                <a:pos x="T4" y="T5"/>
              </a:cxn>
              <a:cxn ang="T15">
                <a:pos x="T6" y="T7"/>
              </a:cxn>
              <a:cxn ang="T16">
                <a:pos x="T8" y="T9"/>
              </a:cxn>
              <a:cxn ang="T17">
                <a:pos x="T10" y="T11"/>
              </a:cxn>
            </a:cxnLst>
            <a:rect l="T18" t="T19" r="T20" b="T21"/>
            <a:pathLst>
              <a:path w="359" h="435">
                <a:moveTo>
                  <a:pt x="0" y="294"/>
                </a:moveTo>
                <a:lnTo>
                  <a:pt x="0" y="435"/>
                </a:lnTo>
                <a:lnTo>
                  <a:pt x="359" y="138"/>
                </a:lnTo>
                <a:lnTo>
                  <a:pt x="359" y="0"/>
                </a:lnTo>
                <a:lnTo>
                  <a:pt x="164" y="56"/>
                </a:lnTo>
                <a:lnTo>
                  <a:pt x="0" y="294"/>
                </a:lnTo>
                <a:close/>
              </a:path>
            </a:pathLst>
          </a:custGeom>
          <a:solidFill>
            <a:srgbClr val="8F8F8F"/>
          </a:solidFill>
          <a:ln w="11113">
            <a:solidFill>
              <a:srgbClr val="000000"/>
            </a:solidFill>
            <a:round/>
            <a:headEnd/>
            <a:tailEnd/>
          </a:ln>
        </p:spPr>
        <p:txBody>
          <a:bodyPr/>
          <a:lstStyle/>
          <a:p>
            <a:endParaRPr lang="en-US"/>
          </a:p>
        </p:txBody>
      </p:sp>
      <p:sp>
        <p:nvSpPr>
          <p:cNvPr id="108" name="Freeform 32"/>
          <p:cNvSpPr>
            <a:spLocks/>
          </p:cNvSpPr>
          <p:nvPr/>
        </p:nvSpPr>
        <p:spPr bwMode="auto">
          <a:xfrm>
            <a:off x="5029518" y="1817688"/>
            <a:ext cx="477837" cy="179387"/>
          </a:xfrm>
          <a:custGeom>
            <a:avLst/>
            <a:gdLst>
              <a:gd name="T0" fmla="*/ 0 w 783"/>
              <a:gd name="T1" fmla="*/ 2147483647 h 226"/>
              <a:gd name="T2" fmla="*/ 0 w 783"/>
              <a:gd name="T3" fmla="*/ 2147483647 h 226"/>
              <a:gd name="T4" fmla="*/ 2147483647 w 783"/>
              <a:gd name="T5" fmla="*/ 2147483647 h 226"/>
              <a:gd name="T6" fmla="*/ 2147483647 w 783"/>
              <a:gd name="T7" fmla="*/ 2147483647 h 226"/>
              <a:gd name="T8" fmla="*/ 2147483647 w 783"/>
              <a:gd name="T9" fmla="*/ 0 h 226"/>
              <a:gd name="T10" fmla="*/ 0 w 783"/>
              <a:gd name="T11" fmla="*/ 2147483647 h 226"/>
              <a:gd name="T12" fmla="*/ 0 60000 65536"/>
              <a:gd name="T13" fmla="*/ 0 60000 65536"/>
              <a:gd name="T14" fmla="*/ 0 60000 65536"/>
              <a:gd name="T15" fmla="*/ 0 60000 65536"/>
              <a:gd name="T16" fmla="*/ 0 60000 65536"/>
              <a:gd name="T17" fmla="*/ 0 60000 65536"/>
              <a:gd name="T18" fmla="*/ 0 w 783"/>
              <a:gd name="T19" fmla="*/ 0 h 226"/>
              <a:gd name="T20" fmla="*/ 783 w 783"/>
              <a:gd name="T21" fmla="*/ 226 h 226"/>
            </a:gdLst>
            <a:ahLst/>
            <a:cxnLst>
              <a:cxn ang="T12">
                <a:pos x="T0" y="T1"/>
              </a:cxn>
              <a:cxn ang="T13">
                <a:pos x="T2" y="T3"/>
              </a:cxn>
              <a:cxn ang="T14">
                <a:pos x="T4" y="T5"/>
              </a:cxn>
              <a:cxn ang="T15">
                <a:pos x="T6" y="T7"/>
              </a:cxn>
              <a:cxn ang="T16">
                <a:pos x="T8" y="T9"/>
              </a:cxn>
              <a:cxn ang="T17">
                <a:pos x="T10" y="T11"/>
              </a:cxn>
            </a:cxnLst>
            <a:rect l="T18" t="T19" r="T20" b="T21"/>
            <a:pathLst>
              <a:path w="783" h="226">
                <a:moveTo>
                  <a:pt x="0" y="9"/>
                </a:moveTo>
                <a:lnTo>
                  <a:pt x="0" y="144"/>
                </a:lnTo>
                <a:lnTo>
                  <a:pt x="783" y="226"/>
                </a:lnTo>
                <a:lnTo>
                  <a:pt x="783" y="72"/>
                </a:lnTo>
                <a:lnTo>
                  <a:pt x="73" y="0"/>
                </a:lnTo>
                <a:lnTo>
                  <a:pt x="0" y="9"/>
                </a:lnTo>
                <a:close/>
              </a:path>
            </a:pathLst>
          </a:custGeom>
          <a:solidFill>
            <a:srgbClr val="D2D2D2"/>
          </a:solidFill>
          <a:ln w="11113">
            <a:solidFill>
              <a:srgbClr val="000000"/>
            </a:solidFill>
            <a:round/>
            <a:headEnd/>
            <a:tailEnd/>
          </a:ln>
        </p:spPr>
        <p:txBody>
          <a:bodyPr/>
          <a:lstStyle/>
          <a:p>
            <a:endParaRPr lang="en-US"/>
          </a:p>
        </p:txBody>
      </p:sp>
      <p:sp>
        <p:nvSpPr>
          <p:cNvPr id="109" name="Freeform 33"/>
          <p:cNvSpPr>
            <a:spLocks/>
          </p:cNvSpPr>
          <p:nvPr/>
        </p:nvSpPr>
        <p:spPr bwMode="auto">
          <a:xfrm>
            <a:off x="5029518" y="1590675"/>
            <a:ext cx="698500" cy="296863"/>
          </a:xfrm>
          <a:custGeom>
            <a:avLst/>
            <a:gdLst>
              <a:gd name="T0" fmla="*/ 0 w 1142"/>
              <a:gd name="T1" fmla="*/ 2147483647 h 374"/>
              <a:gd name="T2" fmla="*/ 2147483647 w 1142"/>
              <a:gd name="T3" fmla="*/ 0 h 374"/>
              <a:gd name="T4" fmla="*/ 2147483647 w 1142"/>
              <a:gd name="T5" fmla="*/ 2147483647 h 374"/>
              <a:gd name="T6" fmla="*/ 2147483647 w 1142"/>
              <a:gd name="T7" fmla="*/ 2147483647 h 374"/>
              <a:gd name="T8" fmla="*/ 0 w 1142"/>
              <a:gd name="T9" fmla="*/ 2147483647 h 374"/>
              <a:gd name="T10" fmla="*/ 0 60000 65536"/>
              <a:gd name="T11" fmla="*/ 0 60000 65536"/>
              <a:gd name="T12" fmla="*/ 0 60000 65536"/>
              <a:gd name="T13" fmla="*/ 0 60000 65536"/>
              <a:gd name="T14" fmla="*/ 0 60000 65536"/>
              <a:gd name="T15" fmla="*/ 0 w 1142"/>
              <a:gd name="T16" fmla="*/ 0 h 374"/>
              <a:gd name="T17" fmla="*/ 1142 w 1142"/>
              <a:gd name="T18" fmla="*/ 374 h 374"/>
            </a:gdLst>
            <a:ahLst/>
            <a:cxnLst>
              <a:cxn ang="T10">
                <a:pos x="T0" y="T1"/>
              </a:cxn>
              <a:cxn ang="T11">
                <a:pos x="T2" y="T3"/>
              </a:cxn>
              <a:cxn ang="T12">
                <a:pos x="T4" y="T5"/>
              </a:cxn>
              <a:cxn ang="T13">
                <a:pos x="T6" y="T7"/>
              </a:cxn>
              <a:cxn ang="T14">
                <a:pos x="T8" y="T9"/>
              </a:cxn>
            </a:cxnLst>
            <a:rect l="T15" t="T16" r="T17" b="T18"/>
            <a:pathLst>
              <a:path w="1142" h="374">
                <a:moveTo>
                  <a:pt x="0" y="297"/>
                </a:moveTo>
                <a:lnTo>
                  <a:pt x="358" y="0"/>
                </a:lnTo>
                <a:lnTo>
                  <a:pt x="1142" y="77"/>
                </a:lnTo>
                <a:lnTo>
                  <a:pt x="783" y="374"/>
                </a:lnTo>
                <a:lnTo>
                  <a:pt x="0" y="297"/>
                </a:lnTo>
                <a:close/>
              </a:path>
            </a:pathLst>
          </a:custGeom>
          <a:solidFill>
            <a:srgbClr val="EFEFEF"/>
          </a:solidFill>
          <a:ln w="11113">
            <a:solidFill>
              <a:srgbClr val="000000"/>
            </a:solidFill>
            <a:round/>
            <a:headEnd/>
            <a:tailEnd/>
          </a:ln>
        </p:spPr>
        <p:txBody>
          <a:bodyPr/>
          <a:lstStyle/>
          <a:p>
            <a:endParaRPr lang="en-US"/>
          </a:p>
        </p:txBody>
      </p:sp>
      <p:sp>
        <p:nvSpPr>
          <p:cNvPr id="110" name="Oval 34"/>
          <p:cNvSpPr>
            <a:spLocks noChangeArrowheads="1"/>
          </p:cNvSpPr>
          <p:nvPr/>
        </p:nvSpPr>
        <p:spPr bwMode="auto">
          <a:xfrm>
            <a:off x="5191443" y="1657350"/>
            <a:ext cx="320675" cy="161925"/>
          </a:xfrm>
          <a:prstGeom prst="ellipse">
            <a:avLst/>
          </a:prstGeom>
          <a:solidFill>
            <a:srgbClr val="8F8F8F"/>
          </a:solidFill>
          <a:ln w="11113">
            <a:solidFill>
              <a:srgbClr val="00000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11" name="Line 35"/>
          <p:cNvSpPr>
            <a:spLocks noChangeShapeType="1"/>
          </p:cNvSpPr>
          <p:nvPr/>
        </p:nvSpPr>
        <p:spPr bwMode="auto">
          <a:xfrm flipV="1">
            <a:off x="5131118" y="1443038"/>
            <a:ext cx="38100" cy="38100"/>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Freeform 36"/>
          <p:cNvSpPr>
            <a:spLocks/>
          </p:cNvSpPr>
          <p:nvPr/>
        </p:nvSpPr>
        <p:spPr bwMode="auto">
          <a:xfrm>
            <a:off x="5131118" y="1481138"/>
            <a:ext cx="350837" cy="344487"/>
          </a:xfrm>
          <a:custGeom>
            <a:avLst/>
            <a:gdLst>
              <a:gd name="T0" fmla="*/ 0 w 571"/>
              <a:gd name="T1" fmla="*/ 0 h 434"/>
              <a:gd name="T2" fmla="*/ 0 w 571"/>
              <a:gd name="T3" fmla="*/ 2147483647 h 434"/>
              <a:gd name="T4" fmla="*/ 2147483647 w 571"/>
              <a:gd name="T5" fmla="*/ 2147483647 h 434"/>
              <a:gd name="T6" fmla="*/ 2147483647 w 571"/>
              <a:gd name="T7" fmla="*/ 2147483647 h 434"/>
              <a:gd name="T8" fmla="*/ 0 w 571"/>
              <a:gd name="T9" fmla="*/ 0 h 434"/>
              <a:gd name="T10" fmla="*/ 0 60000 65536"/>
              <a:gd name="T11" fmla="*/ 0 60000 65536"/>
              <a:gd name="T12" fmla="*/ 0 60000 65536"/>
              <a:gd name="T13" fmla="*/ 0 60000 65536"/>
              <a:gd name="T14" fmla="*/ 0 60000 65536"/>
              <a:gd name="T15" fmla="*/ 0 w 571"/>
              <a:gd name="T16" fmla="*/ 0 h 434"/>
              <a:gd name="T17" fmla="*/ 571 w 571"/>
              <a:gd name="T18" fmla="*/ 434 h 434"/>
            </a:gdLst>
            <a:ahLst/>
            <a:cxnLst>
              <a:cxn ang="T10">
                <a:pos x="T0" y="T1"/>
              </a:cxn>
              <a:cxn ang="T11">
                <a:pos x="T2" y="T3"/>
              </a:cxn>
              <a:cxn ang="T12">
                <a:pos x="T4" y="T5"/>
              </a:cxn>
              <a:cxn ang="T13">
                <a:pos x="T6" y="T7"/>
              </a:cxn>
              <a:cxn ang="T14">
                <a:pos x="T8" y="T9"/>
              </a:cxn>
            </a:cxnLst>
            <a:rect l="T15" t="T16" r="T17" b="T18"/>
            <a:pathLst>
              <a:path w="571" h="434">
                <a:moveTo>
                  <a:pt x="0" y="0"/>
                </a:moveTo>
                <a:lnTo>
                  <a:pt x="0" y="376"/>
                </a:lnTo>
                <a:lnTo>
                  <a:pt x="571" y="434"/>
                </a:lnTo>
                <a:lnTo>
                  <a:pt x="571" y="60"/>
                </a:lnTo>
                <a:lnTo>
                  <a:pt x="0" y="0"/>
                </a:lnTo>
                <a:close/>
              </a:path>
            </a:pathLst>
          </a:custGeom>
          <a:solidFill>
            <a:srgbClr val="D2D2D2"/>
          </a:solidFill>
          <a:ln w="11113">
            <a:solidFill>
              <a:srgbClr val="000000"/>
            </a:solidFill>
            <a:round/>
            <a:headEnd/>
            <a:tailEnd/>
          </a:ln>
        </p:spPr>
        <p:txBody>
          <a:bodyPr/>
          <a:lstStyle/>
          <a:p>
            <a:endParaRPr lang="en-US"/>
          </a:p>
        </p:txBody>
      </p:sp>
      <p:sp>
        <p:nvSpPr>
          <p:cNvPr id="113" name="Freeform 37"/>
          <p:cNvSpPr>
            <a:spLocks/>
          </p:cNvSpPr>
          <p:nvPr/>
        </p:nvSpPr>
        <p:spPr bwMode="auto">
          <a:xfrm>
            <a:off x="5131118" y="1443038"/>
            <a:ext cx="390525" cy="85725"/>
          </a:xfrm>
          <a:custGeom>
            <a:avLst/>
            <a:gdLst>
              <a:gd name="T0" fmla="*/ 0 w 636"/>
              <a:gd name="T1" fmla="*/ 2147483647 h 108"/>
              <a:gd name="T2" fmla="*/ 2147483647 w 636"/>
              <a:gd name="T3" fmla="*/ 0 h 108"/>
              <a:gd name="T4" fmla="*/ 2147483647 w 636"/>
              <a:gd name="T5" fmla="*/ 2147483647 h 108"/>
              <a:gd name="T6" fmla="*/ 2147483647 w 636"/>
              <a:gd name="T7" fmla="*/ 2147483647 h 108"/>
              <a:gd name="T8" fmla="*/ 0 w 636"/>
              <a:gd name="T9" fmla="*/ 2147483647 h 108"/>
              <a:gd name="T10" fmla="*/ 0 60000 65536"/>
              <a:gd name="T11" fmla="*/ 0 60000 65536"/>
              <a:gd name="T12" fmla="*/ 0 60000 65536"/>
              <a:gd name="T13" fmla="*/ 0 60000 65536"/>
              <a:gd name="T14" fmla="*/ 0 60000 65536"/>
              <a:gd name="T15" fmla="*/ 0 w 636"/>
              <a:gd name="T16" fmla="*/ 0 h 108"/>
              <a:gd name="T17" fmla="*/ 636 w 636"/>
              <a:gd name="T18" fmla="*/ 108 h 108"/>
            </a:gdLst>
            <a:ahLst/>
            <a:cxnLst>
              <a:cxn ang="T10">
                <a:pos x="T0" y="T1"/>
              </a:cxn>
              <a:cxn ang="T11">
                <a:pos x="T2" y="T3"/>
              </a:cxn>
              <a:cxn ang="T12">
                <a:pos x="T4" y="T5"/>
              </a:cxn>
              <a:cxn ang="T13">
                <a:pos x="T6" y="T7"/>
              </a:cxn>
              <a:cxn ang="T14">
                <a:pos x="T8" y="T9"/>
              </a:cxn>
            </a:cxnLst>
            <a:rect l="T15" t="T16" r="T17" b="T18"/>
            <a:pathLst>
              <a:path w="636" h="108">
                <a:moveTo>
                  <a:pt x="0" y="48"/>
                </a:moveTo>
                <a:lnTo>
                  <a:pt x="58" y="0"/>
                </a:lnTo>
                <a:lnTo>
                  <a:pt x="636" y="62"/>
                </a:lnTo>
                <a:lnTo>
                  <a:pt x="571" y="108"/>
                </a:lnTo>
                <a:lnTo>
                  <a:pt x="0" y="48"/>
                </a:lnTo>
                <a:close/>
              </a:path>
            </a:pathLst>
          </a:custGeom>
          <a:solidFill>
            <a:srgbClr val="EFEFEF"/>
          </a:solidFill>
          <a:ln w="11113">
            <a:solidFill>
              <a:srgbClr val="000000"/>
            </a:solidFill>
            <a:round/>
            <a:headEnd/>
            <a:tailEnd/>
          </a:ln>
        </p:spPr>
        <p:txBody>
          <a:bodyPr/>
          <a:lstStyle/>
          <a:p>
            <a:endParaRPr lang="en-US"/>
          </a:p>
        </p:txBody>
      </p:sp>
      <p:sp>
        <p:nvSpPr>
          <p:cNvPr id="114" name="Freeform 38"/>
          <p:cNvSpPr>
            <a:spLocks/>
          </p:cNvSpPr>
          <p:nvPr/>
        </p:nvSpPr>
        <p:spPr bwMode="auto">
          <a:xfrm>
            <a:off x="5505768" y="1449388"/>
            <a:ext cx="55562" cy="330200"/>
          </a:xfrm>
          <a:custGeom>
            <a:avLst/>
            <a:gdLst>
              <a:gd name="T0" fmla="*/ 2147483647 w 90"/>
              <a:gd name="T1" fmla="*/ 0 h 417"/>
              <a:gd name="T2" fmla="*/ 2147483647 w 90"/>
              <a:gd name="T3" fmla="*/ 2147483647 h 417"/>
              <a:gd name="T4" fmla="*/ 2147483647 w 90"/>
              <a:gd name="T5" fmla="*/ 2147483647 h 417"/>
              <a:gd name="T6" fmla="*/ 0 w 90"/>
              <a:gd name="T7" fmla="*/ 2147483647 h 417"/>
              <a:gd name="T8" fmla="*/ 2147483647 w 90"/>
              <a:gd name="T9" fmla="*/ 0 h 417"/>
              <a:gd name="T10" fmla="*/ 0 60000 65536"/>
              <a:gd name="T11" fmla="*/ 0 60000 65536"/>
              <a:gd name="T12" fmla="*/ 0 60000 65536"/>
              <a:gd name="T13" fmla="*/ 0 60000 65536"/>
              <a:gd name="T14" fmla="*/ 0 60000 65536"/>
              <a:gd name="T15" fmla="*/ 0 w 90"/>
              <a:gd name="T16" fmla="*/ 0 h 417"/>
              <a:gd name="T17" fmla="*/ 90 w 90"/>
              <a:gd name="T18" fmla="*/ 417 h 417"/>
            </a:gdLst>
            <a:ahLst/>
            <a:cxnLst>
              <a:cxn ang="T10">
                <a:pos x="T0" y="T1"/>
              </a:cxn>
              <a:cxn ang="T11">
                <a:pos x="T2" y="T3"/>
              </a:cxn>
              <a:cxn ang="T12">
                <a:pos x="T4" y="T5"/>
              </a:cxn>
              <a:cxn ang="T13">
                <a:pos x="T6" y="T7"/>
              </a:cxn>
              <a:cxn ang="T14">
                <a:pos x="T8" y="T9"/>
              </a:cxn>
            </a:cxnLst>
            <a:rect l="T15" t="T16" r="T17" b="T18"/>
            <a:pathLst>
              <a:path w="90" h="417">
                <a:moveTo>
                  <a:pt x="90" y="0"/>
                </a:moveTo>
                <a:lnTo>
                  <a:pt x="90" y="274"/>
                </a:lnTo>
                <a:lnTo>
                  <a:pt x="5" y="417"/>
                </a:lnTo>
                <a:lnTo>
                  <a:pt x="0" y="79"/>
                </a:lnTo>
                <a:lnTo>
                  <a:pt x="90" y="0"/>
                </a:lnTo>
                <a:close/>
              </a:path>
            </a:pathLst>
          </a:custGeom>
          <a:solidFill>
            <a:srgbClr val="8F8F8F"/>
          </a:solidFill>
          <a:ln w="11113">
            <a:solidFill>
              <a:srgbClr val="000000"/>
            </a:solidFill>
            <a:round/>
            <a:headEnd/>
            <a:tailEnd/>
          </a:ln>
        </p:spPr>
        <p:txBody>
          <a:bodyPr/>
          <a:lstStyle/>
          <a:p>
            <a:endParaRPr lang="en-US"/>
          </a:p>
        </p:txBody>
      </p:sp>
      <p:sp>
        <p:nvSpPr>
          <p:cNvPr id="115" name="Freeform 39"/>
          <p:cNvSpPr>
            <a:spLocks/>
          </p:cNvSpPr>
          <p:nvPr/>
        </p:nvSpPr>
        <p:spPr bwMode="auto">
          <a:xfrm>
            <a:off x="5481955" y="1492250"/>
            <a:ext cx="41275" cy="331788"/>
          </a:xfrm>
          <a:custGeom>
            <a:avLst/>
            <a:gdLst>
              <a:gd name="T0" fmla="*/ 2147483647 w 68"/>
              <a:gd name="T1" fmla="*/ 0 h 417"/>
              <a:gd name="T2" fmla="*/ 2147483647 w 68"/>
              <a:gd name="T3" fmla="*/ 2147483647 h 417"/>
              <a:gd name="T4" fmla="*/ 0 w 68"/>
              <a:gd name="T5" fmla="*/ 2147483647 h 417"/>
              <a:gd name="T6" fmla="*/ 2147483647 w 68"/>
              <a:gd name="T7" fmla="*/ 2147483647 h 417"/>
              <a:gd name="T8" fmla="*/ 2147483647 w 68"/>
              <a:gd name="T9" fmla="*/ 0 h 417"/>
              <a:gd name="T10" fmla="*/ 0 60000 65536"/>
              <a:gd name="T11" fmla="*/ 0 60000 65536"/>
              <a:gd name="T12" fmla="*/ 0 60000 65536"/>
              <a:gd name="T13" fmla="*/ 0 60000 65536"/>
              <a:gd name="T14" fmla="*/ 0 60000 65536"/>
              <a:gd name="T15" fmla="*/ 0 w 68"/>
              <a:gd name="T16" fmla="*/ 0 h 417"/>
              <a:gd name="T17" fmla="*/ 68 w 68"/>
              <a:gd name="T18" fmla="*/ 417 h 417"/>
            </a:gdLst>
            <a:ahLst/>
            <a:cxnLst>
              <a:cxn ang="T10">
                <a:pos x="T0" y="T1"/>
              </a:cxn>
              <a:cxn ang="T11">
                <a:pos x="T2" y="T3"/>
              </a:cxn>
              <a:cxn ang="T12">
                <a:pos x="T4" y="T5"/>
              </a:cxn>
              <a:cxn ang="T13">
                <a:pos x="T6" y="T7"/>
              </a:cxn>
              <a:cxn ang="T14">
                <a:pos x="T8" y="T9"/>
              </a:cxn>
            </a:cxnLst>
            <a:rect l="T15" t="T16" r="T17" b="T18"/>
            <a:pathLst>
              <a:path w="68" h="417">
                <a:moveTo>
                  <a:pt x="68" y="0"/>
                </a:moveTo>
                <a:lnTo>
                  <a:pt x="65" y="362"/>
                </a:lnTo>
                <a:lnTo>
                  <a:pt x="0" y="417"/>
                </a:lnTo>
                <a:lnTo>
                  <a:pt x="3" y="46"/>
                </a:lnTo>
                <a:lnTo>
                  <a:pt x="68" y="0"/>
                </a:lnTo>
                <a:close/>
              </a:path>
            </a:pathLst>
          </a:custGeom>
          <a:solidFill>
            <a:srgbClr val="8F8F8F"/>
          </a:solidFill>
          <a:ln w="11113">
            <a:solidFill>
              <a:srgbClr val="000000"/>
            </a:solidFill>
            <a:round/>
            <a:headEnd/>
            <a:tailEnd/>
          </a:ln>
        </p:spPr>
        <p:txBody>
          <a:bodyPr/>
          <a:lstStyle/>
          <a:p>
            <a:endParaRPr lang="en-US"/>
          </a:p>
        </p:txBody>
      </p:sp>
      <p:sp>
        <p:nvSpPr>
          <p:cNvPr id="116" name="Freeform 40"/>
          <p:cNvSpPr>
            <a:spLocks/>
          </p:cNvSpPr>
          <p:nvPr/>
        </p:nvSpPr>
        <p:spPr bwMode="auto">
          <a:xfrm>
            <a:off x="5167630" y="1528763"/>
            <a:ext cx="276225" cy="244475"/>
          </a:xfrm>
          <a:custGeom>
            <a:avLst/>
            <a:gdLst>
              <a:gd name="T0" fmla="*/ 0 w 452"/>
              <a:gd name="T1" fmla="*/ 0 h 307"/>
              <a:gd name="T2" fmla="*/ 2147483647 w 452"/>
              <a:gd name="T3" fmla="*/ 2147483647 h 307"/>
              <a:gd name="T4" fmla="*/ 2147483647 w 452"/>
              <a:gd name="T5" fmla="*/ 2147483647 h 307"/>
              <a:gd name="T6" fmla="*/ 0 w 452"/>
              <a:gd name="T7" fmla="*/ 2147483647 h 307"/>
              <a:gd name="T8" fmla="*/ 0 w 452"/>
              <a:gd name="T9" fmla="*/ 0 h 307"/>
              <a:gd name="T10" fmla="*/ 0 60000 65536"/>
              <a:gd name="T11" fmla="*/ 0 60000 65536"/>
              <a:gd name="T12" fmla="*/ 0 60000 65536"/>
              <a:gd name="T13" fmla="*/ 0 60000 65536"/>
              <a:gd name="T14" fmla="*/ 0 60000 65536"/>
              <a:gd name="T15" fmla="*/ 0 w 452"/>
              <a:gd name="T16" fmla="*/ 0 h 307"/>
              <a:gd name="T17" fmla="*/ 452 w 452"/>
              <a:gd name="T18" fmla="*/ 307 h 307"/>
            </a:gdLst>
            <a:ahLst/>
            <a:cxnLst>
              <a:cxn ang="T10">
                <a:pos x="T0" y="T1"/>
              </a:cxn>
              <a:cxn ang="T11">
                <a:pos x="T2" y="T3"/>
              </a:cxn>
              <a:cxn ang="T12">
                <a:pos x="T4" y="T5"/>
              </a:cxn>
              <a:cxn ang="T13">
                <a:pos x="T6" y="T7"/>
              </a:cxn>
              <a:cxn ang="T14">
                <a:pos x="T8" y="T9"/>
              </a:cxn>
            </a:cxnLst>
            <a:rect l="T15" t="T16" r="T17" b="T18"/>
            <a:pathLst>
              <a:path w="452" h="307">
                <a:moveTo>
                  <a:pt x="0" y="0"/>
                </a:moveTo>
                <a:lnTo>
                  <a:pt x="452" y="43"/>
                </a:lnTo>
                <a:lnTo>
                  <a:pt x="452" y="307"/>
                </a:lnTo>
                <a:lnTo>
                  <a:pt x="0" y="266"/>
                </a:lnTo>
                <a:lnTo>
                  <a:pt x="0" y="0"/>
                </a:lnTo>
                <a:close/>
              </a:path>
            </a:pathLst>
          </a:custGeom>
          <a:solidFill>
            <a:srgbClr val="808080"/>
          </a:solidFill>
          <a:ln w="11113">
            <a:solidFill>
              <a:srgbClr val="000000"/>
            </a:solidFill>
            <a:round/>
            <a:headEnd/>
            <a:tailEnd/>
          </a:ln>
        </p:spPr>
        <p:txBody>
          <a:bodyPr/>
          <a:lstStyle/>
          <a:p>
            <a:endParaRPr lang="en-US"/>
          </a:p>
        </p:txBody>
      </p:sp>
      <p:sp>
        <p:nvSpPr>
          <p:cNvPr id="117" name="Freeform 41"/>
          <p:cNvSpPr>
            <a:spLocks/>
          </p:cNvSpPr>
          <p:nvPr/>
        </p:nvSpPr>
        <p:spPr bwMode="auto">
          <a:xfrm>
            <a:off x="5175568" y="1530350"/>
            <a:ext cx="268287" cy="234950"/>
          </a:xfrm>
          <a:custGeom>
            <a:avLst/>
            <a:gdLst>
              <a:gd name="T0" fmla="*/ 0 w 438"/>
              <a:gd name="T1" fmla="*/ 0 h 297"/>
              <a:gd name="T2" fmla="*/ 2147483647 w 438"/>
              <a:gd name="T3" fmla="*/ 2147483647 h 297"/>
              <a:gd name="T4" fmla="*/ 2147483647 w 438"/>
              <a:gd name="T5" fmla="*/ 2147483647 h 297"/>
              <a:gd name="T6" fmla="*/ 0 w 438"/>
              <a:gd name="T7" fmla="*/ 2147483647 h 297"/>
              <a:gd name="T8" fmla="*/ 0 w 438"/>
              <a:gd name="T9" fmla="*/ 0 h 297"/>
              <a:gd name="T10" fmla="*/ 0 60000 65536"/>
              <a:gd name="T11" fmla="*/ 0 60000 65536"/>
              <a:gd name="T12" fmla="*/ 0 60000 65536"/>
              <a:gd name="T13" fmla="*/ 0 60000 65536"/>
              <a:gd name="T14" fmla="*/ 0 60000 65536"/>
              <a:gd name="T15" fmla="*/ 0 w 438"/>
              <a:gd name="T16" fmla="*/ 0 h 297"/>
              <a:gd name="T17" fmla="*/ 438 w 438"/>
              <a:gd name="T18" fmla="*/ 297 h 297"/>
            </a:gdLst>
            <a:ahLst/>
            <a:cxnLst>
              <a:cxn ang="T10">
                <a:pos x="T0" y="T1"/>
              </a:cxn>
              <a:cxn ang="T11">
                <a:pos x="T2" y="T3"/>
              </a:cxn>
              <a:cxn ang="T12">
                <a:pos x="T4" y="T5"/>
              </a:cxn>
              <a:cxn ang="T13">
                <a:pos x="T6" y="T7"/>
              </a:cxn>
              <a:cxn ang="T14">
                <a:pos x="T8" y="T9"/>
              </a:cxn>
            </a:cxnLst>
            <a:rect l="T15" t="T16" r="T17" b="T18"/>
            <a:pathLst>
              <a:path w="438" h="297">
                <a:moveTo>
                  <a:pt x="0" y="0"/>
                </a:moveTo>
                <a:lnTo>
                  <a:pt x="438" y="41"/>
                </a:lnTo>
                <a:lnTo>
                  <a:pt x="438" y="297"/>
                </a:lnTo>
                <a:lnTo>
                  <a:pt x="0" y="257"/>
                </a:lnTo>
                <a:lnTo>
                  <a:pt x="0" y="0"/>
                </a:lnTo>
                <a:close/>
              </a:path>
            </a:pathLst>
          </a:custGeom>
          <a:solidFill>
            <a:srgbClr val="FFFFFF"/>
          </a:solidFill>
          <a:ln w="11113">
            <a:solidFill>
              <a:srgbClr val="000000"/>
            </a:solidFill>
            <a:round/>
            <a:headEnd/>
            <a:tailEnd/>
          </a:ln>
        </p:spPr>
        <p:txBody>
          <a:bodyPr/>
          <a:lstStyle/>
          <a:p>
            <a:endParaRPr lang="en-US"/>
          </a:p>
        </p:txBody>
      </p:sp>
      <p:sp>
        <p:nvSpPr>
          <p:cNvPr id="118" name="Freeform 42"/>
          <p:cNvSpPr>
            <a:spLocks/>
          </p:cNvSpPr>
          <p:nvPr/>
        </p:nvSpPr>
        <p:spPr bwMode="auto">
          <a:xfrm>
            <a:off x="5521643" y="1450975"/>
            <a:ext cx="39687" cy="301625"/>
          </a:xfrm>
          <a:custGeom>
            <a:avLst/>
            <a:gdLst>
              <a:gd name="T0" fmla="*/ 0 w 63"/>
              <a:gd name="T1" fmla="*/ 2147483647 h 379"/>
              <a:gd name="T2" fmla="*/ 0 w 63"/>
              <a:gd name="T3" fmla="*/ 2147483647 h 379"/>
              <a:gd name="T4" fmla="*/ 2147483647 w 63"/>
              <a:gd name="T5" fmla="*/ 0 h 379"/>
              <a:gd name="T6" fmla="*/ 2147483647 w 63"/>
              <a:gd name="T7" fmla="*/ 2147483647 h 379"/>
              <a:gd name="T8" fmla="*/ 0 w 63"/>
              <a:gd name="T9" fmla="*/ 2147483647 h 379"/>
              <a:gd name="T10" fmla="*/ 0 60000 65536"/>
              <a:gd name="T11" fmla="*/ 0 60000 65536"/>
              <a:gd name="T12" fmla="*/ 0 60000 65536"/>
              <a:gd name="T13" fmla="*/ 0 60000 65536"/>
              <a:gd name="T14" fmla="*/ 0 60000 65536"/>
              <a:gd name="T15" fmla="*/ 0 w 63"/>
              <a:gd name="T16" fmla="*/ 0 h 379"/>
              <a:gd name="T17" fmla="*/ 63 w 63"/>
              <a:gd name="T18" fmla="*/ 379 h 379"/>
            </a:gdLst>
            <a:ahLst/>
            <a:cxnLst>
              <a:cxn ang="T10">
                <a:pos x="T0" y="T1"/>
              </a:cxn>
              <a:cxn ang="T11">
                <a:pos x="T2" y="T3"/>
              </a:cxn>
              <a:cxn ang="T12">
                <a:pos x="T4" y="T5"/>
              </a:cxn>
              <a:cxn ang="T13">
                <a:pos x="T6" y="T7"/>
              </a:cxn>
              <a:cxn ang="T14">
                <a:pos x="T8" y="T9"/>
              </a:cxn>
            </a:cxnLst>
            <a:rect l="T15" t="T16" r="T17" b="T18"/>
            <a:pathLst>
              <a:path w="63" h="379">
                <a:moveTo>
                  <a:pt x="0" y="379"/>
                </a:moveTo>
                <a:lnTo>
                  <a:pt x="0" y="52"/>
                </a:lnTo>
                <a:lnTo>
                  <a:pt x="63" y="0"/>
                </a:lnTo>
                <a:lnTo>
                  <a:pt x="59" y="274"/>
                </a:lnTo>
                <a:lnTo>
                  <a:pt x="0" y="379"/>
                </a:lnTo>
                <a:close/>
              </a:path>
            </a:pathLst>
          </a:custGeom>
          <a:solidFill>
            <a:srgbClr val="808080"/>
          </a:solidFill>
          <a:ln w="1588">
            <a:solidFill>
              <a:srgbClr val="000000"/>
            </a:solidFill>
            <a:round/>
            <a:headEnd/>
            <a:tailEnd/>
          </a:ln>
        </p:spPr>
        <p:txBody>
          <a:bodyPr/>
          <a:lstStyle/>
          <a:p>
            <a:endParaRPr lang="en-US"/>
          </a:p>
        </p:txBody>
      </p:sp>
      <p:sp>
        <p:nvSpPr>
          <p:cNvPr id="119" name="Freeform 43"/>
          <p:cNvSpPr>
            <a:spLocks/>
          </p:cNvSpPr>
          <p:nvPr/>
        </p:nvSpPr>
        <p:spPr bwMode="auto">
          <a:xfrm>
            <a:off x="5193030" y="1416050"/>
            <a:ext cx="368300" cy="76200"/>
          </a:xfrm>
          <a:custGeom>
            <a:avLst/>
            <a:gdLst>
              <a:gd name="T0" fmla="*/ 0 w 600"/>
              <a:gd name="T1" fmla="*/ 2147483647 h 96"/>
              <a:gd name="T2" fmla="*/ 2147483647 w 600"/>
              <a:gd name="T3" fmla="*/ 2147483647 h 96"/>
              <a:gd name="T4" fmla="*/ 2147483647 w 600"/>
              <a:gd name="T5" fmla="*/ 2147483647 h 96"/>
              <a:gd name="T6" fmla="*/ 2147483647 w 600"/>
              <a:gd name="T7" fmla="*/ 0 h 96"/>
              <a:gd name="T8" fmla="*/ 0 w 600"/>
              <a:gd name="T9" fmla="*/ 2147483647 h 96"/>
              <a:gd name="T10" fmla="*/ 0 60000 65536"/>
              <a:gd name="T11" fmla="*/ 0 60000 65536"/>
              <a:gd name="T12" fmla="*/ 0 60000 65536"/>
              <a:gd name="T13" fmla="*/ 0 60000 65536"/>
              <a:gd name="T14" fmla="*/ 0 60000 65536"/>
              <a:gd name="T15" fmla="*/ 0 w 600"/>
              <a:gd name="T16" fmla="*/ 0 h 96"/>
              <a:gd name="T17" fmla="*/ 600 w 600"/>
              <a:gd name="T18" fmla="*/ 96 h 96"/>
            </a:gdLst>
            <a:ahLst/>
            <a:cxnLst>
              <a:cxn ang="T10">
                <a:pos x="T0" y="T1"/>
              </a:cxn>
              <a:cxn ang="T11">
                <a:pos x="T2" y="T3"/>
              </a:cxn>
              <a:cxn ang="T12">
                <a:pos x="T4" y="T5"/>
              </a:cxn>
              <a:cxn ang="T13">
                <a:pos x="T6" y="T7"/>
              </a:cxn>
              <a:cxn ang="T14">
                <a:pos x="T8" y="T9"/>
              </a:cxn>
            </a:cxnLst>
            <a:rect l="T15" t="T16" r="T17" b="T18"/>
            <a:pathLst>
              <a:path w="600" h="96">
                <a:moveTo>
                  <a:pt x="0" y="36"/>
                </a:moveTo>
                <a:lnTo>
                  <a:pt x="537" y="96"/>
                </a:lnTo>
                <a:lnTo>
                  <a:pt x="600" y="46"/>
                </a:lnTo>
                <a:lnTo>
                  <a:pt x="103" y="0"/>
                </a:lnTo>
                <a:lnTo>
                  <a:pt x="0" y="36"/>
                </a:lnTo>
                <a:close/>
              </a:path>
            </a:pathLst>
          </a:custGeom>
          <a:solidFill>
            <a:srgbClr val="E1E1E1"/>
          </a:solidFill>
          <a:ln w="1588">
            <a:solidFill>
              <a:srgbClr val="000000"/>
            </a:solidFill>
            <a:round/>
            <a:headEnd/>
            <a:tailEnd/>
          </a:ln>
        </p:spPr>
        <p:txBody>
          <a:bodyPr/>
          <a:lstStyle/>
          <a:p>
            <a:endParaRPr lang="en-US"/>
          </a:p>
        </p:txBody>
      </p:sp>
      <p:sp>
        <p:nvSpPr>
          <p:cNvPr id="120" name="Freeform 44"/>
          <p:cNvSpPr>
            <a:spLocks/>
          </p:cNvSpPr>
          <p:nvPr/>
        </p:nvSpPr>
        <p:spPr bwMode="auto">
          <a:xfrm>
            <a:off x="5278755" y="1895475"/>
            <a:ext cx="115888" cy="19050"/>
          </a:xfrm>
          <a:custGeom>
            <a:avLst/>
            <a:gdLst>
              <a:gd name="T0" fmla="*/ 2147483647 w 189"/>
              <a:gd name="T1" fmla="*/ 2147483647 h 23"/>
              <a:gd name="T2" fmla="*/ 0 w 189"/>
              <a:gd name="T3" fmla="*/ 0 h 23"/>
              <a:gd name="T4" fmla="*/ 0 w 189"/>
              <a:gd name="T5" fmla="*/ 2147483647 h 23"/>
              <a:gd name="T6" fmla="*/ 2147483647 w 189"/>
              <a:gd name="T7" fmla="*/ 2147483647 h 23"/>
              <a:gd name="T8" fmla="*/ 2147483647 w 189"/>
              <a:gd name="T9" fmla="*/ 2147483647 h 23"/>
              <a:gd name="T10" fmla="*/ 0 60000 65536"/>
              <a:gd name="T11" fmla="*/ 0 60000 65536"/>
              <a:gd name="T12" fmla="*/ 0 60000 65536"/>
              <a:gd name="T13" fmla="*/ 0 60000 65536"/>
              <a:gd name="T14" fmla="*/ 0 60000 65536"/>
              <a:gd name="T15" fmla="*/ 0 w 189"/>
              <a:gd name="T16" fmla="*/ 0 h 23"/>
              <a:gd name="T17" fmla="*/ 189 w 189"/>
              <a:gd name="T18" fmla="*/ 23 h 23"/>
            </a:gdLst>
            <a:ahLst/>
            <a:cxnLst>
              <a:cxn ang="T10">
                <a:pos x="T0" y="T1"/>
              </a:cxn>
              <a:cxn ang="T11">
                <a:pos x="T2" y="T3"/>
              </a:cxn>
              <a:cxn ang="T12">
                <a:pos x="T4" y="T5"/>
              </a:cxn>
              <a:cxn ang="T13">
                <a:pos x="T6" y="T7"/>
              </a:cxn>
              <a:cxn ang="T14">
                <a:pos x="T8" y="T9"/>
              </a:cxn>
            </a:cxnLst>
            <a:rect l="T15" t="T16" r="T17" b="T18"/>
            <a:pathLst>
              <a:path w="189" h="23">
                <a:moveTo>
                  <a:pt x="187" y="19"/>
                </a:moveTo>
                <a:lnTo>
                  <a:pt x="0" y="0"/>
                </a:lnTo>
                <a:lnTo>
                  <a:pt x="0" y="5"/>
                </a:lnTo>
                <a:lnTo>
                  <a:pt x="189" y="23"/>
                </a:lnTo>
                <a:lnTo>
                  <a:pt x="187" y="19"/>
                </a:lnTo>
                <a:close/>
              </a:path>
            </a:pathLst>
          </a:custGeom>
          <a:solidFill>
            <a:srgbClr val="5F5F5F"/>
          </a:solidFill>
          <a:ln w="1588">
            <a:solidFill>
              <a:srgbClr val="000000"/>
            </a:solidFill>
            <a:round/>
            <a:headEnd/>
            <a:tailEnd/>
          </a:ln>
        </p:spPr>
        <p:txBody>
          <a:bodyPr/>
          <a:lstStyle/>
          <a:p>
            <a:endParaRPr lang="en-US"/>
          </a:p>
        </p:txBody>
      </p:sp>
      <p:sp>
        <p:nvSpPr>
          <p:cNvPr id="121" name="Text Box 45"/>
          <p:cNvSpPr txBox="1">
            <a:spLocks noChangeArrowheads="1"/>
          </p:cNvSpPr>
          <p:nvPr/>
        </p:nvSpPr>
        <p:spPr bwMode="auto">
          <a:xfrm>
            <a:off x="4783455" y="1909763"/>
            <a:ext cx="1387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solidFill>
                  <a:srgbClr val="FF0000"/>
                </a:solidFill>
                <a:latin typeface="Times New Roman" panose="02020603050405020304" pitchFamily="18" charset="0"/>
              </a:rPr>
              <a:t>activity measures</a:t>
            </a:r>
          </a:p>
        </p:txBody>
      </p:sp>
      <p:graphicFrame>
        <p:nvGraphicFramePr>
          <p:cNvPr id="122" name="Object 46"/>
          <p:cNvGraphicFramePr>
            <a:graphicFrameLocks noChangeAspect="1"/>
          </p:cNvGraphicFramePr>
          <p:nvPr>
            <p:extLst>
              <p:ext uri="{D42A27DB-BD31-4B8C-83A1-F6EECF244321}">
                <p14:modId xmlns:p14="http://schemas.microsoft.com/office/powerpoint/2010/main" val="3169046026"/>
              </p:ext>
            </p:extLst>
          </p:nvPr>
        </p:nvGraphicFramePr>
        <p:xfrm>
          <a:off x="6229668" y="588963"/>
          <a:ext cx="4565650" cy="3906837"/>
        </p:xfrm>
        <a:graphic>
          <a:graphicData uri="http://schemas.openxmlformats.org/presentationml/2006/ole">
            <mc:AlternateContent xmlns:mc="http://schemas.openxmlformats.org/markup-compatibility/2006">
              <mc:Choice xmlns:v="urn:schemas-microsoft-com:vml" Requires="v">
                <p:oleObj spid="_x0000_s2092" r:id="rId3" imgW="4566300" imgH="3907875" progId="Excel.Chart.8">
                  <p:embed/>
                </p:oleObj>
              </mc:Choice>
              <mc:Fallback>
                <p:oleObj r:id="rId3" imgW="4566300" imgH="3907875" progId="Excel.Chart.8">
                  <p:embed/>
                  <p:pic>
                    <p:nvPicPr>
                      <p:cNvPr id="205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9668" y="588963"/>
                        <a:ext cx="4565650" cy="3906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3" name="AutoShape 47"/>
          <p:cNvSpPr>
            <a:spLocks noChangeArrowheads="1"/>
          </p:cNvSpPr>
          <p:nvPr/>
        </p:nvSpPr>
        <p:spPr bwMode="auto">
          <a:xfrm>
            <a:off x="5650230" y="1755775"/>
            <a:ext cx="882650" cy="152400"/>
          </a:xfrm>
          <a:prstGeom prst="rightArrow">
            <a:avLst>
              <a:gd name="adj1" fmla="val 50000"/>
              <a:gd name="adj2" fmla="val 144792"/>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24" name="Text Box 48"/>
          <p:cNvSpPr txBox="1">
            <a:spLocks noChangeArrowheads="1"/>
          </p:cNvSpPr>
          <p:nvPr/>
        </p:nvSpPr>
        <p:spPr bwMode="auto">
          <a:xfrm>
            <a:off x="9457055" y="993775"/>
            <a:ext cx="142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2400">
                <a:solidFill>
                  <a:srgbClr val="FF0000"/>
                </a:solidFill>
                <a:latin typeface="Times New Roman" panose="02020603050405020304" pitchFamily="18" charset="0"/>
              </a:rPr>
              <a:t>probable intrusion</a:t>
            </a:r>
          </a:p>
        </p:txBody>
      </p:sp>
      <p:sp>
        <p:nvSpPr>
          <p:cNvPr id="125" name="AutoShape 49"/>
          <p:cNvSpPr>
            <a:spLocks noChangeArrowheads="1"/>
          </p:cNvSpPr>
          <p:nvPr/>
        </p:nvSpPr>
        <p:spPr bwMode="auto">
          <a:xfrm>
            <a:off x="9355455" y="1831975"/>
            <a:ext cx="882650" cy="152400"/>
          </a:xfrm>
          <a:prstGeom prst="rightArrow">
            <a:avLst>
              <a:gd name="adj1" fmla="val 50000"/>
              <a:gd name="adj2" fmla="val 144792"/>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aphicFrame>
        <p:nvGraphicFramePr>
          <p:cNvPr id="126" name="Object 50"/>
          <p:cNvGraphicFramePr>
            <a:graphicFrameLocks noChangeAspect="1"/>
          </p:cNvGraphicFramePr>
          <p:nvPr>
            <p:extLst>
              <p:ext uri="{D42A27DB-BD31-4B8C-83A1-F6EECF244321}">
                <p14:modId xmlns:p14="http://schemas.microsoft.com/office/powerpoint/2010/main" val="3533965485"/>
              </p:ext>
            </p:extLst>
          </p:nvPr>
        </p:nvGraphicFramePr>
        <p:xfrm>
          <a:off x="10355580" y="1450975"/>
          <a:ext cx="628650" cy="1119188"/>
        </p:xfrm>
        <a:graphic>
          <a:graphicData uri="http://schemas.openxmlformats.org/presentationml/2006/ole">
            <mc:AlternateContent xmlns:mc="http://schemas.openxmlformats.org/markup-compatibility/2006">
              <mc:Choice xmlns:v="urn:schemas-microsoft-com:vml" Requires="v">
                <p:oleObj spid="_x0000_s2093" name="Clip" r:id="rId5" imgW="2295672" imgH="3162213" progId="MS_ClipArt_Gallery.5">
                  <p:embed/>
                </p:oleObj>
              </mc:Choice>
              <mc:Fallback>
                <p:oleObj name="Clip" r:id="rId5" imgW="2295672" imgH="3162213" progId="MS_ClipArt_Gallery.5">
                  <p:embed/>
                  <p:pic>
                    <p:nvPicPr>
                      <p:cNvPr id="2051"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5580" y="1450975"/>
                        <a:ext cx="628650" cy="111918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7" name="Text Box 51"/>
          <p:cNvSpPr txBox="1">
            <a:spLocks noChangeArrowheads="1"/>
          </p:cNvSpPr>
          <p:nvPr/>
        </p:nvSpPr>
        <p:spPr bwMode="auto">
          <a:xfrm>
            <a:off x="465455" y="4651375"/>
            <a:ext cx="9144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a:solidFill>
                  <a:schemeClr val="tx2"/>
                </a:solidFill>
                <a:latin typeface="Comic Sans MS" panose="030F0702030302020204" pitchFamily="66" charset="0"/>
              </a:rPr>
              <a:t>Relatively high false positive rates </a:t>
            </a:r>
          </a:p>
          <a:p>
            <a:pPr>
              <a:buFont typeface="Arial" panose="020B0604020202020204" pitchFamily="34" charset="0"/>
              <a:buChar char="•"/>
            </a:pPr>
            <a:r>
              <a:rPr lang="en-US" altLang="en-US" sz="2400">
                <a:solidFill>
                  <a:schemeClr val="tx2"/>
                </a:solidFill>
                <a:latin typeface="Comic Sans MS" panose="030F0702030302020204" pitchFamily="66" charset="0"/>
              </a:rPr>
              <a:t> Anomalies can just be new normal activities.</a:t>
            </a:r>
          </a:p>
          <a:p>
            <a:pPr>
              <a:buFont typeface="Arial" panose="020B0604020202020204" pitchFamily="34" charset="0"/>
              <a:buChar char="•"/>
            </a:pPr>
            <a:r>
              <a:rPr lang="en-US" altLang="en-US" sz="2400">
                <a:solidFill>
                  <a:schemeClr val="tx2"/>
                </a:solidFill>
                <a:latin typeface="Comic Sans MS" panose="030F0702030302020204" pitchFamily="66" charset="0"/>
              </a:rPr>
              <a:t> Anomalies caused by other element faults</a:t>
            </a:r>
          </a:p>
          <a:p>
            <a:pPr lvl="1">
              <a:buFont typeface="Arial" panose="020B0604020202020204" pitchFamily="34" charset="0"/>
              <a:buChar char="•"/>
            </a:pPr>
            <a:r>
              <a:rPr lang="en-US" altLang="en-US" sz="2400">
                <a:solidFill>
                  <a:schemeClr val="tx2"/>
                </a:solidFill>
                <a:latin typeface="Comic Sans MS" panose="030F0702030302020204" pitchFamily="66" charset="0"/>
              </a:rPr>
              <a:t> E.g., router failure or misconfiguration, P2P misconfig</a:t>
            </a:r>
          </a:p>
          <a:p>
            <a:pPr>
              <a:buFont typeface="Arial" panose="020B0604020202020204" pitchFamily="34" charset="0"/>
              <a:buChar char="•"/>
            </a:pPr>
            <a:r>
              <a:rPr lang="en-US" altLang="en-US" sz="2400">
                <a:solidFill>
                  <a:schemeClr val="tx2"/>
                </a:solidFill>
                <a:latin typeface="Comic Sans MS" panose="030F0702030302020204" pitchFamily="66" charset="0"/>
              </a:rPr>
              <a:t> Which method will detect DDoS SYN flooding ?</a:t>
            </a:r>
          </a:p>
        </p:txBody>
      </p:sp>
      <p:sp>
        <p:nvSpPr>
          <p:cNvPr id="128" name="Text Box 53"/>
          <p:cNvSpPr txBox="1">
            <a:spLocks noChangeArrowheads="1"/>
          </p:cNvSpPr>
          <p:nvPr/>
        </p:nvSpPr>
        <p:spPr bwMode="auto">
          <a:xfrm>
            <a:off x="397193" y="2732088"/>
            <a:ext cx="37338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dirty="0"/>
              <a:t>Define a </a:t>
            </a:r>
            <a:r>
              <a:rPr lang="en-US" altLang="en-US" sz="2400" dirty="0">
                <a:solidFill>
                  <a:schemeClr val="hlink"/>
                </a:solidFill>
              </a:rPr>
              <a:t>profile</a:t>
            </a:r>
            <a:r>
              <a:rPr lang="en-US" altLang="en-US" sz="2400" dirty="0"/>
              <a:t> describing “normal” behavior, then detects deviations.</a:t>
            </a:r>
          </a:p>
          <a:p>
            <a:r>
              <a:rPr lang="en-US" altLang="en-US" sz="2400" dirty="0">
                <a:solidFill>
                  <a:schemeClr val="tx2"/>
                </a:solidFill>
                <a:latin typeface="Comic Sans MS" panose="030F0702030302020204" pitchFamily="66" charset="0"/>
              </a:rPr>
              <a:t>Any problem ?</a:t>
            </a:r>
          </a:p>
        </p:txBody>
      </p:sp>
    </p:spTree>
    <p:extLst>
      <p:ext uri="{BB962C8B-B14F-4D97-AF65-F5344CB8AC3E}">
        <p14:creationId xmlns:p14="http://schemas.microsoft.com/office/powerpoint/2010/main" val="401882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utoUpdateAnimBg="0"/>
      <p:bldP spid="12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720090" y="214313"/>
            <a:ext cx="10629900" cy="1143000"/>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en-US" sz="3200" b="1" dirty="0" smtClean="0">
                <a:latin typeface="Arial Rounded MT Bold" panose="020F0704030504030204" pitchFamily="34" charset="0"/>
              </a:rPr>
              <a:t>Components of Intrusion Detection System</a:t>
            </a:r>
            <a:endParaRPr lang="en-US" altLang="en-US" sz="3200" b="1" dirty="0" smtClean="0">
              <a:latin typeface="Arial Rounded MT Bold" panose="020F0704030504030204" pitchFamily="34" charset="0"/>
            </a:endParaRPr>
          </a:p>
        </p:txBody>
      </p:sp>
      <p:grpSp>
        <p:nvGrpSpPr>
          <p:cNvPr id="5" name="Group 3"/>
          <p:cNvGrpSpPr>
            <a:grpSpLocks/>
          </p:cNvGrpSpPr>
          <p:nvPr/>
        </p:nvGrpSpPr>
        <p:grpSpPr bwMode="auto">
          <a:xfrm>
            <a:off x="5311140" y="1524000"/>
            <a:ext cx="2895600" cy="2286000"/>
            <a:chOff x="2496" y="960"/>
            <a:chExt cx="1824" cy="1440"/>
          </a:xfrm>
        </p:grpSpPr>
        <p:sp>
          <p:nvSpPr>
            <p:cNvPr id="6" name="AutoShape 4"/>
            <p:cNvSpPr>
              <a:spLocks noChangeArrowheads="1"/>
            </p:cNvSpPr>
            <p:nvPr/>
          </p:nvSpPr>
          <p:spPr bwMode="auto">
            <a:xfrm>
              <a:off x="2928" y="1968"/>
              <a:ext cx="144" cy="432"/>
            </a:xfrm>
            <a:prstGeom prst="downArrow">
              <a:avLst>
                <a:gd name="adj1" fmla="val 50000"/>
                <a:gd name="adj2" fmla="val 75000"/>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Rectangle 5"/>
            <p:cNvSpPr>
              <a:spLocks noChangeArrowheads="1"/>
            </p:cNvSpPr>
            <p:nvPr/>
          </p:nvSpPr>
          <p:spPr bwMode="auto">
            <a:xfrm>
              <a:off x="2496" y="1488"/>
              <a:ext cx="1008" cy="48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8" name="Text Box 6"/>
            <p:cNvSpPr txBox="1">
              <a:spLocks noChangeArrowheads="1"/>
            </p:cNvSpPr>
            <p:nvPr/>
          </p:nvSpPr>
          <p:spPr bwMode="auto">
            <a:xfrm>
              <a:off x="2544" y="1488"/>
              <a:ext cx="100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  Audit Data Preprocessor</a:t>
              </a:r>
            </a:p>
          </p:txBody>
        </p:sp>
        <p:sp>
          <p:nvSpPr>
            <p:cNvPr id="9" name="Text Box 7"/>
            <p:cNvSpPr txBox="1">
              <a:spLocks noChangeArrowheads="1"/>
            </p:cNvSpPr>
            <p:nvPr/>
          </p:nvSpPr>
          <p:spPr bwMode="auto">
            <a:xfrm>
              <a:off x="3072" y="1056"/>
              <a:ext cx="10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Audit Records</a:t>
              </a:r>
            </a:p>
          </p:txBody>
        </p:sp>
        <p:sp>
          <p:nvSpPr>
            <p:cNvPr id="10" name="Text Box 8"/>
            <p:cNvSpPr txBox="1">
              <a:spLocks noChangeArrowheads="1"/>
            </p:cNvSpPr>
            <p:nvPr/>
          </p:nvSpPr>
          <p:spPr bwMode="auto">
            <a:xfrm>
              <a:off x="3072" y="2016"/>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Activity Data</a:t>
              </a:r>
            </a:p>
          </p:txBody>
        </p:sp>
        <p:sp>
          <p:nvSpPr>
            <p:cNvPr id="11" name="AutoShape 9"/>
            <p:cNvSpPr>
              <a:spLocks noChangeArrowheads="1"/>
            </p:cNvSpPr>
            <p:nvPr/>
          </p:nvSpPr>
          <p:spPr bwMode="auto">
            <a:xfrm>
              <a:off x="2928" y="960"/>
              <a:ext cx="144" cy="519"/>
            </a:xfrm>
            <a:prstGeom prst="downArrow">
              <a:avLst>
                <a:gd name="adj1" fmla="val 50000"/>
                <a:gd name="adj2" fmla="val 90104"/>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grpSp>
        <p:nvGrpSpPr>
          <p:cNvPr id="12" name="Group 10"/>
          <p:cNvGrpSpPr>
            <a:grpSpLocks/>
          </p:cNvGrpSpPr>
          <p:nvPr/>
        </p:nvGrpSpPr>
        <p:grpSpPr bwMode="auto">
          <a:xfrm>
            <a:off x="2491740" y="3352800"/>
            <a:ext cx="5334000" cy="1814513"/>
            <a:chOff x="720" y="2112"/>
            <a:chExt cx="3360" cy="1143"/>
          </a:xfrm>
        </p:grpSpPr>
        <p:sp>
          <p:nvSpPr>
            <p:cNvPr id="13" name="AutoShape 11"/>
            <p:cNvSpPr>
              <a:spLocks noChangeArrowheads="1"/>
            </p:cNvSpPr>
            <p:nvPr/>
          </p:nvSpPr>
          <p:spPr bwMode="auto">
            <a:xfrm>
              <a:off x="720" y="2112"/>
              <a:ext cx="720" cy="765"/>
            </a:xfrm>
            <a:prstGeom prst="can">
              <a:avLst>
                <a:gd name="adj" fmla="val 26563"/>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4" name="Text Box 12"/>
            <p:cNvSpPr txBox="1">
              <a:spLocks noChangeArrowheads="1"/>
            </p:cNvSpPr>
            <p:nvPr/>
          </p:nvSpPr>
          <p:spPr bwMode="auto">
            <a:xfrm>
              <a:off x="720" y="2352"/>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Detection</a:t>
              </a:r>
            </a:p>
            <a:p>
              <a:r>
                <a:rPr lang="en-US" altLang="en-US" sz="2000">
                  <a:latin typeface="Times New Roman" panose="02020603050405020304" pitchFamily="18" charset="0"/>
                </a:rPr>
                <a:t>  Models</a:t>
              </a:r>
            </a:p>
          </p:txBody>
        </p:sp>
        <p:sp>
          <p:nvSpPr>
            <p:cNvPr id="15" name="Rectangle 13"/>
            <p:cNvSpPr>
              <a:spLocks noChangeArrowheads="1"/>
            </p:cNvSpPr>
            <p:nvPr/>
          </p:nvSpPr>
          <p:spPr bwMode="auto">
            <a:xfrm>
              <a:off x="2352" y="2400"/>
              <a:ext cx="1392" cy="336"/>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6" name="Text Box 14"/>
            <p:cNvSpPr txBox="1">
              <a:spLocks noChangeArrowheads="1"/>
            </p:cNvSpPr>
            <p:nvPr/>
          </p:nvSpPr>
          <p:spPr bwMode="auto">
            <a:xfrm>
              <a:off x="2448" y="2448"/>
              <a:ext cx="139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Detection Engine</a:t>
              </a:r>
            </a:p>
          </p:txBody>
        </p:sp>
        <p:sp>
          <p:nvSpPr>
            <p:cNvPr id="17" name="AutoShape 15"/>
            <p:cNvSpPr>
              <a:spLocks noChangeArrowheads="1"/>
            </p:cNvSpPr>
            <p:nvPr/>
          </p:nvSpPr>
          <p:spPr bwMode="auto">
            <a:xfrm>
              <a:off x="1440" y="2496"/>
              <a:ext cx="912" cy="144"/>
            </a:xfrm>
            <a:prstGeom prst="rightArrow">
              <a:avLst>
                <a:gd name="adj1" fmla="val 50000"/>
                <a:gd name="adj2" fmla="val 158333"/>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 name="AutoShape 16"/>
            <p:cNvSpPr>
              <a:spLocks noChangeArrowheads="1"/>
            </p:cNvSpPr>
            <p:nvPr/>
          </p:nvSpPr>
          <p:spPr bwMode="auto">
            <a:xfrm>
              <a:off x="2928" y="2736"/>
              <a:ext cx="144" cy="519"/>
            </a:xfrm>
            <a:prstGeom prst="downArrow">
              <a:avLst>
                <a:gd name="adj1" fmla="val 50000"/>
                <a:gd name="adj2" fmla="val 90104"/>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 name="Text Box 17"/>
            <p:cNvSpPr txBox="1">
              <a:spLocks noChangeArrowheads="1"/>
            </p:cNvSpPr>
            <p:nvPr/>
          </p:nvSpPr>
          <p:spPr bwMode="auto">
            <a:xfrm>
              <a:off x="3072" y="2832"/>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Alarms</a:t>
              </a:r>
            </a:p>
          </p:txBody>
        </p:sp>
      </p:grpSp>
      <p:grpSp>
        <p:nvGrpSpPr>
          <p:cNvPr id="20" name="Group 18"/>
          <p:cNvGrpSpPr>
            <a:grpSpLocks/>
          </p:cNvGrpSpPr>
          <p:nvPr/>
        </p:nvGrpSpPr>
        <p:grpSpPr bwMode="auto">
          <a:xfrm>
            <a:off x="2720340" y="4800600"/>
            <a:ext cx="7162800" cy="1290638"/>
            <a:chOff x="864" y="3024"/>
            <a:chExt cx="4512" cy="813"/>
          </a:xfrm>
        </p:grpSpPr>
        <p:sp>
          <p:nvSpPr>
            <p:cNvPr id="21" name="AutoShape 19"/>
            <p:cNvSpPr>
              <a:spLocks noChangeArrowheads="1"/>
            </p:cNvSpPr>
            <p:nvPr/>
          </p:nvSpPr>
          <p:spPr bwMode="auto">
            <a:xfrm>
              <a:off x="864" y="3072"/>
              <a:ext cx="720" cy="765"/>
            </a:xfrm>
            <a:prstGeom prst="can">
              <a:avLst>
                <a:gd name="adj" fmla="val 26563"/>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2" name="Text Box 20"/>
            <p:cNvSpPr txBox="1">
              <a:spLocks noChangeArrowheads="1"/>
            </p:cNvSpPr>
            <p:nvPr/>
          </p:nvSpPr>
          <p:spPr bwMode="auto">
            <a:xfrm>
              <a:off x="864" y="3312"/>
              <a:ext cx="816"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Decision</a:t>
              </a:r>
            </a:p>
            <a:p>
              <a:r>
                <a:rPr lang="en-US" altLang="en-US" sz="2000">
                  <a:latin typeface="Times New Roman" panose="02020603050405020304" pitchFamily="18" charset="0"/>
                </a:rPr>
                <a:t>  Table</a:t>
              </a:r>
            </a:p>
          </p:txBody>
        </p:sp>
        <p:sp>
          <p:nvSpPr>
            <p:cNvPr id="23" name="Rectangle 21"/>
            <p:cNvSpPr>
              <a:spLocks noChangeArrowheads="1"/>
            </p:cNvSpPr>
            <p:nvPr/>
          </p:nvSpPr>
          <p:spPr bwMode="auto">
            <a:xfrm>
              <a:off x="2400" y="3264"/>
              <a:ext cx="1200" cy="288"/>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 name="Text Box 22"/>
            <p:cNvSpPr txBox="1">
              <a:spLocks noChangeArrowheads="1"/>
            </p:cNvSpPr>
            <p:nvPr/>
          </p:nvSpPr>
          <p:spPr bwMode="auto">
            <a:xfrm>
              <a:off x="2400" y="3264"/>
              <a:ext cx="124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Decision Engine</a:t>
              </a:r>
            </a:p>
          </p:txBody>
        </p:sp>
        <p:sp>
          <p:nvSpPr>
            <p:cNvPr id="25" name="AutoShape 23"/>
            <p:cNvSpPr>
              <a:spLocks noChangeArrowheads="1"/>
            </p:cNvSpPr>
            <p:nvPr/>
          </p:nvSpPr>
          <p:spPr bwMode="auto">
            <a:xfrm>
              <a:off x="1584" y="3360"/>
              <a:ext cx="816" cy="144"/>
            </a:xfrm>
            <a:prstGeom prst="rightArrow">
              <a:avLst>
                <a:gd name="adj1" fmla="val 50000"/>
                <a:gd name="adj2" fmla="val 141667"/>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6" name="AutoShape 24"/>
            <p:cNvSpPr>
              <a:spLocks noChangeArrowheads="1"/>
            </p:cNvSpPr>
            <p:nvPr/>
          </p:nvSpPr>
          <p:spPr bwMode="auto">
            <a:xfrm>
              <a:off x="3600" y="3360"/>
              <a:ext cx="1056" cy="144"/>
            </a:xfrm>
            <a:prstGeom prst="rightArrow">
              <a:avLst>
                <a:gd name="adj1" fmla="val 50000"/>
                <a:gd name="adj2" fmla="val 183333"/>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7" name="Text Box 25"/>
            <p:cNvSpPr txBox="1">
              <a:spLocks noChangeArrowheads="1"/>
            </p:cNvSpPr>
            <p:nvPr/>
          </p:nvSpPr>
          <p:spPr bwMode="auto">
            <a:xfrm>
              <a:off x="3600" y="3120"/>
              <a:ext cx="11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Times New Roman" panose="02020603050405020304" pitchFamily="18" charset="0"/>
                </a:rPr>
                <a:t>Action/Report</a:t>
              </a:r>
            </a:p>
          </p:txBody>
        </p:sp>
        <p:graphicFrame>
          <p:nvGraphicFramePr>
            <p:cNvPr id="28" name="Object 26"/>
            <p:cNvGraphicFramePr>
              <a:graphicFrameLocks noChangeAspect="1"/>
            </p:cNvGraphicFramePr>
            <p:nvPr/>
          </p:nvGraphicFramePr>
          <p:xfrm>
            <a:off x="4704" y="3024"/>
            <a:ext cx="672" cy="720"/>
          </p:xfrm>
          <a:graphic>
            <a:graphicData uri="http://schemas.openxmlformats.org/presentationml/2006/ole">
              <mc:AlternateContent xmlns:mc="http://schemas.openxmlformats.org/markup-compatibility/2006">
                <mc:Choice xmlns:v="urn:schemas-microsoft-com:vml" Requires="v">
                  <p:oleObj spid="_x0000_s1048" name="Clip" r:id="rId3" imgW="1776413" imgH="3170238" progId="MS_ClipArt_Gallery.2">
                    <p:embed/>
                  </p:oleObj>
                </mc:Choice>
                <mc:Fallback>
                  <p:oleObj name="Clip" r:id="rId3" imgW="1776413" imgH="3170238" progId="MS_ClipArt_Gallery.2">
                    <p:embed/>
                    <p:pic>
                      <p:nvPicPr>
                        <p:cNvPr id="1026"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4" y="3024"/>
                          <a:ext cx="672" cy="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 name="Rectangle 27"/>
          <p:cNvSpPr>
            <a:spLocks noChangeArrowheads="1"/>
          </p:cNvSpPr>
          <p:nvPr/>
        </p:nvSpPr>
        <p:spPr bwMode="auto">
          <a:xfrm>
            <a:off x="2110740" y="1858962"/>
            <a:ext cx="3048000" cy="701675"/>
          </a:xfrm>
          <a:prstGeom prst="rect">
            <a:avLst/>
          </a:prstGeom>
          <a:noFill/>
          <a:ln w="9525">
            <a:noFill/>
            <a:miter lim="800000"/>
            <a:headEnd/>
            <a:tailEnd/>
          </a:ln>
          <a:effectLst/>
        </p:spPr>
        <p:txBody>
          <a:bodyPr>
            <a:spAutoFit/>
          </a:bodyPr>
          <a:lstStyle/>
          <a:p>
            <a:pPr algn="ctr" eaLnBrk="0" hangingPunct="0">
              <a:defRPr/>
            </a:pPr>
            <a:r>
              <a:rPr lang="en-US" sz="2000" dirty="0">
                <a:latin typeface="Times New Roman" panose="02020603050405020304" pitchFamily="18" charset="0"/>
                <a:cs typeface="Times New Roman" panose="02020603050405020304" pitchFamily="18" charset="0"/>
              </a:rPr>
              <a:t>system activities are observable</a:t>
            </a:r>
          </a:p>
        </p:txBody>
      </p:sp>
      <p:sp>
        <p:nvSpPr>
          <p:cNvPr id="30" name="Rectangle 28"/>
          <p:cNvSpPr>
            <a:spLocks noChangeArrowheads="1"/>
          </p:cNvSpPr>
          <p:nvPr/>
        </p:nvSpPr>
        <p:spPr bwMode="auto">
          <a:xfrm>
            <a:off x="7787640" y="3700671"/>
            <a:ext cx="3429000" cy="707886"/>
          </a:xfrm>
          <a:prstGeom prst="rect">
            <a:avLst/>
          </a:prstGeom>
          <a:noFill/>
          <a:ln w="9525">
            <a:noFill/>
            <a:miter lim="800000"/>
            <a:headEnd/>
            <a:tailEnd/>
          </a:ln>
          <a:effectLst/>
        </p:spPr>
        <p:txBody>
          <a:bodyPr>
            <a:spAutoFit/>
          </a:bodyPr>
          <a:lstStyle/>
          <a:p>
            <a:pPr algn="ctr" eaLnBrk="0" hangingPunct="0">
              <a:defRPr/>
            </a:pPr>
            <a:r>
              <a:rPr lang="en-US" sz="2000" dirty="0">
                <a:latin typeface="Times New Roman" panose="02020603050405020304" pitchFamily="18" charset="0"/>
                <a:cs typeface="Times New Roman" panose="02020603050405020304" pitchFamily="18" charset="0"/>
              </a:rPr>
              <a:t>normal and intrusive activities have distinct evidence</a:t>
            </a:r>
          </a:p>
        </p:txBody>
      </p:sp>
    </p:spTree>
    <p:extLst>
      <p:ext uri="{BB962C8B-B14F-4D97-AF65-F5344CB8AC3E}">
        <p14:creationId xmlns:p14="http://schemas.microsoft.com/office/powerpoint/2010/main" val="1363892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576514" y="152400"/>
            <a:ext cx="7710487" cy="808038"/>
          </a:xfrm>
        </p:spPr>
        <p:txBody>
          <a:bodyPr>
            <a:normAutofit fontScale="90000"/>
          </a:bodyPr>
          <a:lstStyle/>
          <a:p>
            <a:pPr eaLnBrk="1" hangingPunct="1"/>
            <a:r>
              <a:rPr lang="en-US" altLang="en-US" b="1" dirty="0" smtClean="0">
                <a:latin typeface="Arial Rounded MT Bold" panose="020F0704030504030204" pitchFamily="34" charset="0"/>
                <a:cs typeface="Times New Roman" panose="02020603050405020304" pitchFamily="18" charset="0"/>
              </a:rPr>
              <a:t>Architecture of Network IDS</a:t>
            </a:r>
          </a:p>
        </p:txBody>
      </p:sp>
      <p:sp>
        <p:nvSpPr>
          <p:cNvPr id="2472964" name="Text Box 4"/>
          <p:cNvSpPr txBox="1">
            <a:spLocks noChangeArrowheads="1"/>
          </p:cNvSpPr>
          <p:nvPr/>
        </p:nvSpPr>
        <p:spPr bwMode="auto">
          <a:xfrm>
            <a:off x="4191000" y="5334001"/>
            <a:ext cx="2965450" cy="461963"/>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2400" dirty="0">
                <a:latin typeface="Times New Roman" panose="02020603050405020304" pitchFamily="18" charset="0"/>
                <a:cs typeface="Times New Roman" panose="02020603050405020304" pitchFamily="18" charset="0"/>
              </a:rPr>
              <a:t>Packet capture </a:t>
            </a:r>
            <a:r>
              <a:rPr lang="en-US" sz="2400" dirty="0" err="1">
                <a:latin typeface="Times New Roman" panose="02020603050405020304" pitchFamily="18" charset="0"/>
                <a:cs typeface="Times New Roman" panose="02020603050405020304" pitchFamily="18" charset="0"/>
              </a:rPr>
              <a:t>libpcap</a:t>
            </a:r>
            <a:endParaRPr lang="en-US" sz="2400" dirty="0">
              <a:latin typeface="Times New Roman" panose="02020603050405020304" pitchFamily="18" charset="0"/>
              <a:cs typeface="Times New Roman" panose="02020603050405020304" pitchFamily="18" charset="0"/>
            </a:endParaRPr>
          </a:p>
        </p:txBody>
      </p:sp>
      <p:sp>
        <p:nvSpPr>
          <p:cNvPr id="2472965" name="Text Box 5"/>
          <p:cNvSpPr txBox="1">
            <a:spLocks noChangeArrowheads="1"/>
          </p:cNvSpPr>
          <p:nvPr/>
        </p:nvSpPr>
        <p:spPr bwMode="auto">
          <a:xfrm>
            <a:off x="4864100" y="4094163"/>
            <a:ext cx="2197100" cy="461962"/>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2400" dirty="0">
                <a:latin typeface="Times New Roman" panose="02020603050405020304" pitchFamily="18" charset="0"/>
                <a:cs typeface="Times New Roman" panose="02020603050405020304" pitchFamily="18" charset="0"/>
              </a:rPr>
              <a:t>TCP reassembly</a:t>
            </a:r>
          </a:p>
        </p:txBody>
      </p:sp>
      <p:sp>
        <p:nvSpPr>
          <p:cNvPr id="2472966" name="Text Box 6"/>
          <p:cNvSpPr txBox="1">
            <a:spLocks noChangeArrowheads="1"/>
          </p:cNvSpPr>
          <p:nvPr/>
        </p:nvSpPr>
        <p:spPr bwMode="auto">
          <a:xfrm>
            <a:off x="4343401" y="3048001"/>
            <a:ext cx="2957513" cy="461963"/>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2400">
                <a:latin typeface="Times New Roman" panose="02020603050405020304" pitchFamily="18" charset="0"/>
                <a:cs typeface="Times New Roman" panose="02020603050405020304" pitchFamily="18" charset="0"/>
              </a:rPr>
              <a:t>Protocol identification</a:t>
            </a:r>
            <a:endParaRPr lang="en-US" sz="2400" dirty="0">
              <a:latin typeface="Times New Roman" panose="02020603050405020304" pitchFamily="18" charset="0"/>
              <a:cs typeface="Times New Roman" panose="02020603050405020304" pitchFamily="18" charset="0"/>
            </a:endParaRPr>
          </a:p>
        </p:txBody>
      </p:sp>
      <p:sp>
        <p:nvSpPr>
          <p:cNvPr id="18438" name="Rectangle 7"/>
          <p:cNvSpPr>
            <a:spLocks noChangeArrowheads="1"/>
          </p:cNvSpPr>
          <p:nvPr/>
        </p:nvSpPr>
        <p:spPr bwMode="auto">
          <a:xfrm>
            <a:off x="3597275" y="1439863"/>
            <a:ext cx="4343400" cy="1143000"/>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39" name="Rectangle 8"/>
          <p:cNvSpPr>
            <a:spLocks noChangeArrowheads="1"/>
          </p:cNvSpPr>
          <p:nvPr/>
        </p:nvSpPr>
        <p:spPr bwMode="auto">
          <a:xfrm>
            <a:off x="3873500" y="5211763"/>
            <a:ext cx="3898900" cy="79216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40" name="Rectangle 9"/>
          <p:cNvSpPr>
            <a:spLocks noChangeArrowheads="1"/>
          </p:cNvSpPr>
          <p:nvPr/>
        </p:nvSpPr>
        <p:spPr bwMode="auto">
          <a:xfrm>
            <a:off x="3889375" y="3932238"/>
            <a:ext cx="3898900" cy="792162"/>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41" name="Rectangle 10"/>
          <p:cNvSpPr>
            <a:spLocks noChangeArrowheads="1"/>
          </p:cNvSpPr>
          <p:nvPr/>
        </p:nvSpPr>
        <p:spPr bwMode="auto">
          <a:xfrm>
            <a:off x="3810000" y="2895601"/>
            <a:ext cx="3898900" cy="792163"/>
          </a:xfrm>
          <a:prstGeom prst="rect">
            <a:avLst/>
          </a:prstGeom>
          <a:noFill/>
          <a:ln w="127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42" name="AutoShape 11"/>
          <p:cNvSpPr>
            <a:spLocks noChangeArrowheads="1"/>
          </p:cNvSpPr>
          <p:nvPr/>
        </p:nvSpPr>
        <p:spPr bwMode="auto">
          <a:xfrm>
            <a:off x="5487988" y="6019800"/>
            <a:ext cx="565150" cy="533400"/>
          </a:xfrm>
          <a:prstGeom prst="upArrow">
            <a:avLst>
              <a:gd name="adj1" fmla="val 50000"/>
              <a:gd name="adj2" fmla="val 25000"/>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2472972" name="Text Box 12"/>
          <p:cNvSpPr txBox="1">
            <a:spLocks noChangeArrowheads="1"/>
          </p:cNvSpPr>
          <p:nvPr/>
        </p:nvSpPr>
        <p:spPr bwMode="auto">
          <a:xfrm>
            <a:off x="6219826" y="6124576"/>
            <a:ext cx="1598613" cy="396875"/>
          </a:xfrm>
          <a:prstGeom prst="rect">
            <a:avLst/>
          </a:prstGeom>
          <a:noFill/>
          <a:ln w="12700">
            <a:noFill/>
            <a:miter lim="800000"/>
            <a:headEnd type="none" w="sm" len="sm"/>
            <a:tailEnd type="none" w="sm" len="sm"/>
          </a:ln>
          <a:effectLst/>
        </p:spPr>
        <p:txBody>
          <a:bodyPr wrap="none">
            <a:spAutoFit/>
          </a:bodyPr>
          <a:lstStyle/>
          <a:p>
            <a:pPr eaLnBrk="0" hangingPunct="0">
              <a:defRPr/>
            </a:pPr>
            <a:r>
              <a:rPr lang="en-US" sz="2000">
                <a:latin typeface="Times New Roman" panose="02020603050405020304" pitchFamily="18" charset="0"/>
                <a:cs typeface="Times New Roman" panose="02020603050405020304" pitchFamily="18" charset="0"/>
              </a:rPr>
              <a:t>Packet stream</a:t>
            </a:r>
          </a:p>
        </p:txBody>
      </p:sp>
      <p:sp>
        <p:nvSpPr>
          <p:cNvPr id="25" name="Text Box 6"/>
          <p:cNvSpPr txBox="1">
            <a:spLocks noChangeArrowheads="1"/>
          </p:cNvSpPr>
          <p:nvPr/>
        </p:nvSpPr>
        <p:spPr bwMode="auto">
          <a:xfrm>
            <a:off x="3505201" y="1524001"/>
            <a:ext cx="4403725" cy="830263"/>
          </a:xfrm>
          <a:prstGeom prst="rect">
            <a:avLst/>
          </a:prstGeom>
          <a:noFill/>
          <a:ln w="12700">
            <a:noFill/>
            <a:miter lim="800000"/>
            <a:headEnd type="none" w="sm" len="sm"/>
            <a:tailEnd type="none" w="sm" len="sm"/>
          </a:ln>
          <a:effectLst/>
        </p:spPr>
        <p:txBody>
          <a:bodyPr>
            <a:spAutoFit/>
          </a:bodyPr>
          <a:lstStyle/>
          <a:p>
            <a:pPr algn="ctr" eaLnBrk="0" hangingPunct="0">
              <a:defRPr/>
            </a:pPr>
            <a:r>
              <a:rPr lang="en-US" sz="2400" dirty="0">
                <a:latin typeface="Times New Roman" panose="02020603050405020304" pitchFamily="18" charset="0"/>
                <a:cs typeface="Times New Roman" panose="02020603050405020304" pitchFamily="18" charset="0"/>
              </a:rPr>
              <a:t>Signature matching</a:t>
            </a:r>
          </a:p>
          <a:p>
            <a:pPr algn="ctr" eaLnBrk="0" hangingPunct="0">
              <a:defRPr/>
            </a:pPr>
            <a:r>
              <a:rPr lang="en-US" sz="2400" dirty="0">
                <a:latin typeface="Times New Roman" panose="02020603050405020304" pitchFamily="18" charset="0"/>
                <a:cs typeface="Times New Roman" panose="02020603050405020304" pitchFamily="18" charset="0"/>
              </a:rPr>
              <a:t>(&amp; protocol parsing when needed)</a:t>
            </a:r>
          </a:p>
        </p:txBody>
      </p:sp>
      <p:sp>
        <p:nvSpPr>
          <p:cNvPr id="18445" name="AutoShape 11"/>
          <p:cNvSpPr>
            <a:spLocks noChangeArrowheads="1"/>
          </p:cNvSpPr>
          <p:nvPr/>
        </p:nvSpPr>
        <p:spPr bwMode="auto">
          <a:xfrm>
            <a:off x="5486400" y="4724400"/>
            <a:ext cx="565150" cy="457200"/>
          </a:xfrm>
          <a:prstGeom prst="upArrow">
            <a:avLst>
              <a:gd name="adj1" fmla="val 50000"/>
              <a:gd name="adj2" fmla="val 25000"/>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46" name="AutoShape 11"/>
          <p:cNvSpPr>
            <a:spLocks noChangeArrowheads="1"/>
          </p:cNvSpPr>
          <p:nvPr/>
        </p:nvSpPr>
        <p:spPr bwMode="auto">
          <a:xfrm>
            <a:off x="5454650" y="3657600"/>
            <a:ext cx="565150" cy="304800"/>
          </a:xfrm>
          <a:prstGeom prst="upArrow">
            <a:avLst>
              <a:gd name="adj1" fmla="val 50000"/>
              <a:gd name="adj2" fmla="val 25000"/>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
        <p:nvSpPr>
          <p:cNvPr id="18447" name="AutoShape 11"/>
          <p:cNvSpPr>
            <a:spLocks noChangeArrowheads="1"/>
          </p:cNvSpPr>
          <p:nvPr/>
        </p:nvSpPr>
        <p:spPr bwMode="auto">
          <a:xfrm>
            <a:off x="5454650" y="2590800"/>
            <a:ext cx="565150" cy="304800"/>
          </a:xfrm>
          <a:prstGeom prst="upArrow">
            <a:avLst>
              <a:gd name="adj1" fmla="val 50000"/>
              <a:gd name="adj2" fmla="val 25000"/>
            </a:avLst>
          </a:prstGeom>
          <a:solidFill>
            <a:schemeClr val="accent1"/>
          </a:solidFill>
          <a:ln w="12700">
            <a:solidFill>
              <a:schemeClr val="tx1"/>
            </a:solidFill>
            <a:miter lim="800000"/>
            <a:headEnd type="none" w="sm" len="sm"/>
            <a:tailEnd type="none" w="sm" len="sm"/>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33456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a:t>Neural Network Classification</a:t>
            </a:r>
            <a:endParaRPr lang="en-US" dirty="0"/>
          </a:p>
        </p:txBody>
      </p:sp>
      <p:sp>
        <p:nvSpPr>
          <p:cNvPr id="3" name="Content Placeholder 2"/>
          <p:cNvSpPr>
            <a:spLocks noGrp="1"/>
          </p:cNvSpPr>
          <p:nvPr>
            <p:ph idx="1"/>
          </p:nvPr>
        </p:nvSpPr>
        <p:spPr/>
        <p:txBody>
          <a:bodyPr>
            <a:normAutofit fontScale="62500" lnSpcReduction="20000"/>
          </a:bodyPr>
          <a:lstStyle/>
          <a:p>
            <a:pPr>
              <a:lnSpc>
                <a:spcPct val="98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Capability of the neural network largely depends on the learning algorithm and the network architecture used</a:t>
            </a:r>
          </a:p>
          <a:p>
            <a:pPr>
              <a:lnSpc>
                <a:spcPct val="97000"/>
              </a:lnSpc>
              <a:buFont typeface="Wingdings" panose="05000000000000000000" pitchFamily="2"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en-US" sz="2600" dirty="0"/>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Learning algorithms typically used</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Error Correction learning</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err="1"/>
              <a:t>Hebbian</a:t>
            </a:r>
            <a:r>
              <a:rPr lang="en-GB" altLang="en-US" sz="2600" dirty="0"/>
              <a:t> learning</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Competitive learning, etc.</a:t>
            </a:r>
          </a:p>
          <a:p>
            <a:pPr lvl="1">
              <a:lnSpc>
                <a:spcPct val="97000"/>
              </a:lnSpc>
              <a:buFont typeface="Symbol" panose="05050102010706020507" pitchFamily="18"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en-US" sz="2600" dirty="0"/>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Network architectures typically used</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Single layer feedforward</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Multilayer feedforward</a:t>
            </a:r>
          </a:p>
          <a:p>
            <a:pPr lvl="1">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600" dirty="0"/>
              <a:t>Recurrent networks, etc.</a:t>
            </a:r>
          </a:p>
          <a:p>
            <a:endParaRPr lang="en-US" dirty="0"/>
          </a:p>
        </p:txBody>
      </p:sp>
    </p:spTree>
    <p:extLst>
      <p:ext uri="{BB962C8B-B14F-4D97-AF65-F5344CB8AC3E}">
        <p14:creationId xmlns:p14="http://schemas.microsoft.com/office/powerpoint/2010/main" val="18714432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929" y="3266263"/>
            <a:ext cx="4602723" cy="29278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5810" y="525656"/>
            <a:ext cx="4284449" cy="192404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1" name="Text Box 3"/>
          <p:cNvSpPr txBox="1">
            <a:spLocks noChangeArrowheads="1"/>
          </p:cNvSpPr>
          <p:nvPr/>
        </p:nvSpPr>
        <p:spPr bwMode="auto">
          <a:xfrm>
            <a:off x="9523561" y="1468955"/>
            <a:ext cx="164177" cy="4046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p>
        </p:txBody>
      </p:sp>
      <p:sp>
        <p:nvSpPr>
          <p:cNvPr id="12292" name="Text Box 4"/>
          <p:cNvSpPr txBox="1">
            <a:spLocks noChangeArrowheads="1"/>
          </p:cNvSpPr>
          <p:nvPr/>
        </p:nvSpPr>
        <p:spPr bwMode="auto">
          <a:xfrm>
            <a:off x="6748389" y="1143481"/>
            <a:ext cx="3755914" cy="717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5pPr>
            <a:lvl6pPr marL="15335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6pPr>
            <a:lvl7pPr marL="19907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7pPr>
            <a:lvl8pPr marL="24479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8pPr>
            <a:lvl9pPr marL="29051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9pPr>
          </a:lstStyle>
          <a:p>
            <a:pPr>
              <a:lnSpc>
                <a:spcPct val="95000"/>
              </a:lnSpc>
            </a:pPr>
            <a:r>
              <a:rPr lang="en-GB" altLang="en-US" sz="2177"/>
              <a:t>Multilayer feedforward network</a:t>
            </a:r>
          </a:p>
        </p:txBody>
      </p:sp>
      <p:sp>
        <p:nvSpPr>
          <p:cNvPr id="12293" name="Text Box 5"/>
          <p:cNvSpPr txBox="1">
            <a:spLocks noChangeArrowheads="1"/>
          </p:cNvSpPr>
          <p:nvPr/>
        </p:nvSpPr>
        <p:spPr bwMode="auto">
          <a:xfrm>
            <a:off x="7876028" y="3918653"/>
            <a:ext cx="164177" cy="40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p>
        </p:txBody>
      </p:sp>
      <p:sp>
        <p:nvSpPr>
          <p:cNvPr id="12294" name="Text Box 6"/>
          <p:cNvSpPr txBox="1">
            <a:spLocks noChangeArrowheads="1"/>
          </p:cNvSpPr>
          <p:nvPr/>
        </p:nvSpPr>
        <p:spPr bwMode="auto">
          <a:xfrm>
            <a:off x="6912566" y="4408304"/>
            <a:ext cx="3266263" cy="40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5pPr>
            <a:lvl6pPr marL="15335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6pPr>
            <a:lvl7pPr marL="19907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7pPr>
            <a:lvl8pPr marL="24479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8pPr>
            <a:lvl9pPr marL="29051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9pPr>
          </a:lstStyle>
          <a:p>
            <a:pPr>
              <a:lnSpc>
                <a:spcPct val="95000"/>
              </a:lnSpc>
            </a:pPr>
            <a:r>
              <a:rPr lang="en-GB" altLang="en-US" sz="2177"/>
              <a:t>Recurrent network</a:t>
            </a:r>
          </a:p>
        </p:txBody>
      </p:sp>
      <p:sp>
        <p:nvSpPr>
          <p:cNvPr id="12295" name="Text Box 7"/>
          <p:cNvSpPr txBox="1">
            <a:spLocks noChangeArrowheads="1"/>
          </p:cNvSpPr>
          <p:nvPr/>
        </p:nvSpPr>
        <p:spPr bwMode="auto">
          <a:xfrm>
            <a:off x="8218784" y="6012633"/>
            <a:ext cx="164177" cy="40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p>
        </p:txBody>
      </p:sp>
    </p:spTree>
    <p:extLst>
      <p:ext uri="{BB962C8B-B14F-4D97-AF65-F5344CB8AC3E}">
        <p14:creationId xmlns:p14="http://schemas.microsoft.com/office/powerpoint/2010/main" val="417613046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2196072" y="296672"/>
            <a:ext cx="7809939" cy="1065712"/>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Traditional Neural Network Based IDS</a:t>
            </a:r>
          </a:p>
        </p:txBody>
      </p:sp>
      <p:sp>
        <p:nvSpPr>
          <p:cNvPr id="13314" name="Rectangle 2"/>
          <p:cNvSpPr>
            <a:spLocks noGrp="1" noChangeArrowheads="1"/>
          </p:cNvSpPr>
          <p:nvPr>
            <p:ph idx="1"/>
          </p:nvPr>
        </p:nvSpPr>
        <p:spPr>
          <a:xfrm>
            <a:off x="2177349" y="1306218"/>
            <a:ext cx="7958276" cy="4480310"/>
          </a:xfrm>
          <a:ln/>
        </p:spPr>
        <p:txBody>
          <a:bodyPr>
            <a:normAutofit fontScale="92500" lnSpcReduction="2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Typically consist of a single neural network based on either misuse detection or anomaly detection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Neural network with good pattern classification abilities typically used for misuse detetction, such as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Multilayer Perceptron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Radial Basis function networks, etc</a:t>
            </a:r>
          </a:p>
          <a:p>
            <a:pPr lvl="1">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Neural network with good classification abilities typically used for anomaly detetction, such as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Self organizing maps (SOM)</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Competitive learning neural network, etc</a:t>
            </a:r>
          </a:p>
        </p:txBody>
      </p:sp>
    </p:spTree>
    <p:extLst>
      <p:ext uri="{BB962C8B-B14F-4D97-AF65-F5344CB8AC3E}">
        <p14:creationId xmlns:p14="http://schemas.microsoft.com/office/powerpoint/2010/main" val="31538500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Rounded MT Bold" panose="020F0704030504030204" pitchFamily="34" charset="0"/>
              </a:rPr>
              <a:t>Intrusion </a:t>
            </a:r>
            <a:endParaRPr lang="en-US" dirty="0">
              <a:latin typeface="Arial Rounded MT Bold" panose="020F0704030504030204" pitchFamily="34" charset="0"/>
            </a:endParaRPr>
          </a:p>
        </p:txBody>
      </p:sp>
      <p:sp>
        <p:nvSpPr>
          <p:cNvPr id="3" name="Content Placeholder 2"/>
          <p:cNvSpPr>
            <a:spLocks noGrp="1"/>
          </p:cNvSpPr>
          <p:nvPr>
            <p:ph idx="1"/>
          </p:nvPr>
        </p:nvSpPr>
        <p:spPr/>
        <p:txBody>
          <a:bodyPr/>
          <a:lstStyle/>
          <a:p>
            <a:pPr algn="just">
              <a:lnSpc>
                <a:spcPct val="90000"/>
              </a:lnSpc>
            </a:pPr>
            <a:r>
              <a:rPr lang="en-US" altLang="en-US" dirty="0" smtClean="0">
                <a:latin typeface="Times New Roman" panose="02020603050405020304" pitchFamily="18" charset="0"/>
                <a:cs typeface="Times New Roman" panose="02020603050405020304" pitchFamily="18" charset="0"/>
              </a:rPr>
              <a:t>attempts </a:t>
            </a:r>
            <a:r>
              <a:rPr lang="en-US" altLang="en-US" dirty="0">
                <a:latin typeface="Times New Roman" panose="02020603050405020304" pitchFamily="18" charset="0"/>
                <a:cs typeface="Times New Roman" panose="02020603050405020304" pitchFamily="18" charset="0"/>
              </a:rPr>
              <a:t>to compromise the confidentiality, integrity, availability, or to bypass the security mechanisms of a computer system or network( illegal access</a:t>
            </a:r>
            <a:r>
              <a:rPr lang="en-US" altLang="en-US" dirty="0" smtClean="0">
                <a:latin typeface="Times New Roman" panose="02020603050405020304" pitchFamily="18" charset="0"/>
                <a:cs typeface="Times New Roman" panose="02020603050405020304" pitchFamily="18" charset="0"/>
              </a:rPr>
              <a:t>).</a:t>
            </a:r>
          </a:p>
          <a:p>
            <a:pPr algn="just">
              <a:lnSpc>
                <a:spcPct val="90000"/>
              </a:lnSpc>
            </a:pPr>
            <a:endParaRPr lang="en-US" altLang="en-US" dirty="0">
              <a:latin typeface="Times New Roman" panose="02020603050405020304" pitchFamily="18" charset="0"/>
              <a:cs typeface="Times New Roman" panose="02020603050405020304" pitchFamily="18" charset="0"/>
            </a:endParaRPr>
          </a:p>
          <a:p>
            <a:pPr algn="just">
              <a:lnSpc>
                <a:spcPct val="90000"/>
              </a:lnSpc>
            </a:pPr>
            <a:endParaRPr lang="en-US" altLang="en-US" dirty="0">
              <a:latin typeface="Times New Roman" panose="02020603050405020304" pitchFamily="18" charset="0"/>
              <a:cs typeface="Times New Roman" panose="02020603050405020304" pitchFamily="18" charset="0"/>
            </a:endParaRPr>
          </a:p>
          <a:p>
            <a:pPr algn="just">
              <a:lnSpc>
                <a:spcPct val="90000"/>
              </a:lnSpc>
            </a:pPr>
            <a:r>
              <a:rPr lang="en-US" altLang="en-US" dirty="0">
                <a:latin typeface="Times New Roman" panose="02020603050405020304" pitchFamily="18" charset="0"/>
                <a:cs typeface="Times New Roman" panose="02020603050405020304" pitchFamily="18" charset="0"/>
              </a:rPr>
              <a:t>Intrusions have many causes, such as malware (worms, spyware, etc…), attackers gaining unauthorized access to systems from the Internet, and authorized users of systems who misuse their privileges or attempt to gain additional privileges for which they are not authorized. </a:t>
            </a:r>
          </a:p>
          <a:p>
            <a:pPr algn="just"/>
            <a:endParaRPr lang="en-US" dirty="0"/>
          </a:p>
        </p:txBody>
      </p:sp>
    </p:spTree>
    <p:extLst>
      <p:ext uri="{BB962C8B-B14F-4D97-AF65-F5344CB8AC3E}">
        <p14:creationId xmlns:p14="http://schemas.microsoft.com/office/powerpoint/2010/main" val="31103612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2204713" y="231865"/>
            <a:ext cx="7809939" cy="748879"/>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Hybrid Neural Network Approach</a:t>
            </a:r>
          </a:p>
        </p:txBody>
      </p:sp>
      <p:sp>
        <p:nvSpPr>
          <p:cNvPr id="14338" name="Rectangle 2"/>
          <p:cNvSpPr>
            <a:spLocks noGrp="1" noChangeArrowheads="1"/>
          </p:cNvSpPr>
          <p:nvPr>
            <p:ph idx="1"/>
          </p:nvPr>
        </p:nvSpPr>
        <p:spPr>
          <a:xfrm>
            <a:off x="2056377" y="979304"/>
            <a:ext cx="7958276" cy="4537917"/>
          </a:xfrm>
          <a:ln/>
        </p:spPr>
        <p:txBody>
          <a:bodyPr>
            <a:normAutofit fontScale="85000" lnSpcReduction="2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Combination of Misuse detection and anomaly detection based systems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Clustering results in dimensionality reduction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Classification attains attack identification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Advantages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Improved accuracy</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Enhanced flexibility</a:t>
            </a:r>
          </a:p>
          <a:p>
            <a:pPr lvl="1">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Examples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SOM and MLP using back propagation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SOM and RBF</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SOM and CNN, etc</a:t>
            </a:r>
          </a:p>
        </p:txBody>
      </p:sp>
    </p:spTree>
    <p:extLst>
      <p:ext uri="{BB962C8B-B14F-4D97-AF65-F5344CB8AC3E}">
        <p14:creationId xmlns:p14="http://schemas.microsoft.com/office/powerpoint/2010/main" val="2867828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Hybrid Neural Network Approach 1</a:t>
            </a:r>
            <a:br>
              <a:rPr lang="en-GB" altLang="en-US" sz="2903"/>
            </a:br>
            <a:r>
              <a:rPr lang="en-GB" altLang="en-US" sz="2903"/>
              <a:t>(Using SOM and MLP)</a:t>
            </a:r>
          </a:p>
        </p:txBody>
      </p:sp>
      <p:sp>
        <p:nvSpPr>
          <p:cNvPr id="15362" name="Rectangle 2"/>
          <p:cNvSpPr>
            <a:spLocks noGrp="1" noChangeArrowheads="1"/>
          </p:cNvSpPr>
          <p:nvPr>
            <p:ph idx="1"/>
          </p:nvPr>
        </p:nvSpPr>
        <p:spPr>
          <a:xfrm>
            <a:off x="2177349" y="2285521"/>
            <a:ext cx="7958276" cy="2776612"/>
          </a:xfrm>
          <a:ln/>
        </p:spPr>
        <p:txBody>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SOM employing unsupervised learning used for clustering</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MLP emplying Back Propagation Algorithm used for classification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Output from SOM is given as input to MLP</a:t>
            </a:r>
          </a:p>
        </p:txBody>
      </p:sp>
    </p:spTree>
    <p:extLst>
      <p:ext uri="{BB962C8B-B14F-4D97-AF65-F5344CB8AC3E}">
        <p14:creationId xmlns:p14="http://schemas.microsoft.com/office/powerpoint/2010/main" val="330581876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Self Organizing Maps</a:t>
            </a:r>
          </a:p>
        </p:txBody>
      </p:sp>
      <p:sp>
        <p:nvSpPr>
          <p:cNvPr id="16386" name="Rectangle 2"/>
          <p:cNvSpPr>
            <a:spLocks noGrp="1" noChangeArrowheads="1"/>
          </p:cNvSpPr>
          <p:nvPr>
            <p:ph idx="1"/>
          </p:nvPr>
        </p:nvSpPr>
        <p:spPr>
          <a:xfrm>
            <a:off x="2056377" y="1960047"/>
            <a:ext cx="7958276" cy="3607578"/>
          </a:xfrm>
          <a:ln/>
        </p:spPr>
        <p:txBody>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Based on competitive learning</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Winner takes all neuron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Forms a topographic map of input patterns </a:t>
            </a:r>
          </a:p>
          <a:p>
            <a:pPr lvl="1">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ie. spatial locations of neurons in the lattice are indicative of statistical features contained in the input patterns</a:t>
            </a:r>
          </a:p>
        </p:txBody>
      </p:sp>
    </p:spTree>
    <p:extLst>
      <p:ext uri="{BB962C8B-B14F-4D97-AF65-F5344CB8AC3E}">
        <p14:creationId xmlns:p14="http://schemas.microsoft.com/office/powerpoint/2010/main" val="26142837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SOM Procedure</a:t>
            </a:r>
          </a:p>
        </p:txBody>
      </p:sp>
      <p:sp>
        <p:nvSpPr>
          <p:cNvPr id="17410" name="Rectangle 2"/>
          <p:cNvSpPr>
            <a:spLocks noGrp="1" noChangeArrowheads="1"/>
          </p:cNvSpPr>
          <p:nvPr>
            <p:ph idx="1"/>
          </p:nvPr>
        </p:nvSpPr>
        <p:spPr>
          <a:xfrm>
            <a:off x="2196072" y="1781468"/>
            <a:ext cx="7958276" cy="4480310"/>
          </a:xfrm>
          <a:ln/>
        </p:spPr>
        <p:txBody>
          <a:bodyPr>
            <a:normAutofit lnSpcReduction="1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Initialization of synaptic weigths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Competition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Euclidean distance</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Cooperation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topological neighbourhood</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Adaptation</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learning rate</a:t>
            </a:r>
          </a:p>
        </p:txBody>
      </p:sp>
    </p:spTree>
    <p:extLst>
      <p:ext uri="{BB962C8B-B14F-4D97-AF65-F5344CB8AC3E}">
        <p14:creationId xmlns:p14="http://schemas.microsoft.com/office/powerpoint/2010/main" val="2736096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6614" y="620706"/>
            <a:ext cx="6368349" cy="40828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Text Box 2"/>
          <p:cNvSpPr txBox="1">
            <a:spLocks noChangeArrowheads="1"/>
          </p:cNvSpPr>
          <p:nvPr/>
        </p:nvSpPr>
        <p:spPr bwMode="auto">
          <a:xfrm>
            <a:off x="4135955" y="5062133"/>
            <a:ext cx="4245566" cy="40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5pPr>
            <a:lvl6pPr marL="15335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6pPr>
            <a:lvl7pPr marL="19907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7pPr>
            <a:lvl8pPr marL="24479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8pPr>
            <a:lvl9pPr marL="29051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9pPr>
          </a:lstStyle>
          <a:p>
            <a:pPr algn="ctr">
              <a:lnSpc>
                <a:spcPct val="95000"/>
              </a:lnSpc>
            </a:pPr>
            <a:r>
              <a:rPr lang="en-GB" altLang="en-US" sz="2177"/>
              <a:t>A Self Organizing Map</a:t>
            </a:r>
          </a:p>
        </p:txBody>
      </p:sp>
      <p:sp>
        <p:nvSpPr>
          <p:cNvPr id="18435" name="Text Box 3"/>
          <p:cNvSpPr txBox="1">
            <a:spLocks noChangeArrowheads="1"/>
          </p:cNvSpPr>
          <p:nvPr/>
        </p:nvSpPr>
        <p:spPr bwMode="auto">
          <a:xfrm>
            <a:off x="7402218" y="6012633"/>
            <a:ext cx="164177" cy="40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633"/>
          </a:p>
        </p:txBody>
      </p:sp>
    </p:spTree>
    <p:extLst>
      <p:ext uri="{BB962C8B-B14F-4D97-AF65-F5344CB8AC3E}">
        <p14:creationId xmlns:p14="http://schemas.microsoft.com/office/powerpoint/2010/main" val="36374819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Back-Propagation Algorithm</a:t>
            </a:r>
          </a:p>
        </p:txBody>
      </p:sp>
      <p:sp>
        <p:nvSpPr>
          <p:cNvPr id="19458" name="Rectangle 2"/>
          <p:cNvSpPr>
            <a:spLocks noGrp="1" noChangeArrowheads="1"/>
          </p:cNvSpPr>
          <p:nvPr>
            <p:ph idx="1"/>
          </p:nvPr>
        </p:nvSpPr>
        <p:spPr>
          <a:xfrm>
            <a:off x="2177349" y="1633132"/>
            <a:ext cx="7958276" cy="4480311"/>
          </a:xfrm>
          <a:ln/>
        </p:spPr>
        <p:txBody>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A case of supervised learning</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Typically used for multilayer perceptrons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Two stages, forward pass and backward pass</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In forward pass input signal propagtes forward to produce the output</a:t>
            </a:r>
          </a:p>
          <a:p>
            <a:pPr lvl="1">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In backward pass, synaptic weights are updated in accordance with the error signal, which is then propagated backwards</a:t>
            </a:r>
          </a:p>
        </p:txBody>
      </p:sp>
    </p:spTree>
    <p:extLst>
      <p:ext uri="{BB962C8B-B14F-4D97-AF65-F5344CB8AC3E}">
        <p14:creationId xmlns:p14="http://schemas.microsoft.com/office/powerpoint/2010/main" val="149516533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2177350" y="231866"/>
            <a:ext cx="7809940" cy="911615"/>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Weight Correction for BPA</a:t>
            </a:r>
          </a:p>
        </p:txBody>
      </p:sp>
      <p:sp>
        <p:nvSpPr>
          <p:cNvPr id="20482" name="Rectangle 2"/>
          <p:cNvSpPr>
            <a:spLocks noGrp="1" noChangeArrowheads="1"/>
          </p:cNvSpPr>
          <p:nvPr>
            <p:ph idx="1"/>
          </p:nvPr>
        </p:nvSpPr>
        <p:spPr>
          <a:xfrm>
            <a:off x="2144226" y="1065713"/>
            <a:ext cx="7958276" cy="4638727"/>
          </a:xfrm>
          <a:ln/>
        </p:spPr>
        <p:txBody>
          <a:bodyPr>
            <a:normAutofit fontScale="85000" lnSpcReduction="20000"/>
          </a:bodyPr>
          <a:lstStyle/>
          <a:p>
            <a:pPr>
              <a:lnSpc>
                <a:spcPct val="98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8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Error signal at output neuron j</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e</a:t>
            </a:r>
            <a:r>
              <a:rPr lang="en-GB" altLang="en-US" sz="2359" baseline="-33000"/>
              <a:t>j</a:t>
            </a:r>
            <a:r>
              <a:rPr lang="en-GB" altLang="en-US" sz="2359"/>
              <a:t>(n) = d</a:t>
            </a:r>
            <a:r>
              <a:rPr lang="en-GB" altLang="en-US" sz="2359" baseline="-33000"/>
              <a:t>j</a:t>
            </a:r>
            <a:r>
              <a:rPr lang="en-GB" altLang="en-US" sz="2359"/>
              <a:t>(n) – y</a:t>
            </a:r>
            <a:r>
              <a:rPr lang="en-GB" altLang="en-US" sz="2359" baseline="-33000"/>
              <a:t>j</a:t>
            </a:r>
            <a:r>
              <a:rPr lang="en-GB" altLang="en-US" sz="2359"/>
              <a:t>(n)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Weight correction factor,</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a:t>
            </a:r>
            <a:r>
              <a:rPr lang="en-GB" altLang="en-US" sz="2359">
                <a:latin typeface="DejaVu Sans" pitchFamily="32" charset="0"/>
                <a:cs typeface="DejaVu Sans" pitchFamily="32" charset="0"/>
              </a:rPr>
              <a:t>∆</a:t>
            </a:r>
            <a:r>
              <a:rPr lang="en-GB" altLang="en-US" sz="2359">
                <a:cs typeface="DejaVu Sans" pitchFamily="32" charset="0"/>
              </a:rPr>
              <a:t> </a:t>
            </a:r>
            <a:r>
              <a:rPr lang="en-GB" altLang="en-US" sz="2359"/>
              <a:t>w</a:t>
            </a:r>
            <a:r>
              <a:rPr lang="en-GB" altLang="en-US" sz="2359" baseline="-33000"/>
              <a:t>ji</a:t>
            </a:r>
            <a:r>
              <a:rPr lang="en-GB" altLang="en-US" sz="2359"/>
              <a:t> (n) = </a:t>
            </a:r>
            <a:r>
              <a:rPr lang="en-GB" altLang="en-US" sz="2359">
                <a:latin typeface="DejaVu Sans" pitchFamily="32" charset="0"/>
                <a:cs typeface="DejaVu Sans" pitchFamily="32" charset="0"/>
              </a:rPr>
              <a:t>η δ</a:t>
            </a:r>
            <a:r>
              <a:rPr lang="en-GB" altLang="en-US" sz="2359" baseline="-33000">
                <a:latin typeface="DejaVu Sans" pitchFamily="32" charset="0"/>
                <a:cs typeface="DejaVu Sans" pitchFamily="32" charset="0"/>
              </a:rPr>
              <a:t>j</a:t>
            </a:r>
            <a:r>
              <a:rPr lang="en-GB" altLang="en-US" sz="2359">
                <a:latin typeface="DejaVu Sans" pitchFamily="32" charset="0"/>
                <a:cs typeface="DejaVu Sans" pitchFamily="32" charset="0"/>
              </a:rPr>
              <a:t>(n) y</a:t>
            </a:r>
            <a:r>
              <a:rPr lang="en-GB" altLang="en-US" sz="2359" baseline="-33000">
                <a:latin typeface="DejaVu Sans" pitchFamily="32" charset="0"/>
                <a:cs typeface="DejaVu Sans" pitchFamily="32" charset="0"/>
              </a:rPr>
              <a:t>i</a:t>
            </a:r>
            <a:r>
              <a:rPr lang="en-GB" altLang="en-US" sz="2359">
                <a:latin typeface="DejaVu Sans" pitchFamily="32" charset="0"/>
                <a:cs typeface="DejaVu Sans" pitchFamily="32" charset="0"/>
              </a:rPr>
              <a:t>(n)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latin typeface="DejaVu Sans" pitchFamily="32" charset="0"/>
              <a:cs typeface="DejaVu Sans" pitchFamily="32" charset="0"/>
            </a:endParaRP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latin typeface="DejaVu Sans" pitchFamily="32" charset="0"/>
                <a:cs typeface="DejaVu Sans" pitchFamily="32" charset="0"/>
              </a:rPr>
              <a:t>where,  δ</a:t>
            </a:r>
            <a:r>
              <a:rPr lang="en-GB" altLang="en-US" sz="2359" baseline="-33000">
                <a:latin typeface="DejaVu Sans" pitchFamily="32" charset="0"/>
                <a:cs typeface="DejaVu Sans" pitchFamily="32" charset="0"/>
              </a:rPr>
              <a:t>j</a:t>
            </a:r>
            <a:r>
              <a:rPr lang="en-GB" altLang="en-US" sz="2359">
                <a:latin typeface="DejaVu Sans" pitchFamily="32" charset="0"/>
                <a:cs typeface="DejaVu Sans" pitchFamily="32" charset="0"/>
              </a:rPr>
              <a:t>(n) = ej(n)Φ'(v</a:t>
            </a:r>
            <a:r>
              <a:rPr lang="en-GB" altLang="en-US" sz="2359" baseline="-33000">
                <a:latin typeface="DejaVu Sans" pitchFamily="32" charset="0"/>
                <a:cs typeface="DejaVu Sans" pitchFamily="32" charset="0"/>
              </a:rPr>
              <a:t>j</a:t>
            </a:r>
            <a:r>
              <a:rPr lang="en-GB" altLang="en-US" sz="2359">
                <a:latin typeface="DejaVu Sans" pitchFamily="32" charset="0"/>
                <a:cs typeface="DejaVu Sans" pitchFamily="32" charset="0"/>
              </a:rPr>
              <a:t>(n))               → j is o/p neuron</a:t>
            </a:r>
          </a:p>
          <a:p>
            <a:pPr lvl="4">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latin typeface="DejaVu Sans" pitchFamily="32" charset="0"/>
                <a:cs typeface="DejaVu Sans" pitchFamily="32" charset="0"/>
              </a:rPr>
              <a:t> = Φ'(v</a:t>
            </a:r>
            <a:r>
              <a:rPr lang="en-GB" altLang="en-US" sz="2359" baseline="-33000">
                <a:latin typeface="DejaVu Sans" pitchFamily="32" charset="0"/>
                <a:cs typeface="DejaVu Sans" pitchFamily="32" charset="0"/>
              </a:rPr>
              <a:t>j</a:t>
            </a:r>
            <a:r>
              <a:rPr lang="en-GB" altLang="en-US" sz="2359">
                <a:latin typeface="DejaVu Sans" pitchFamily="32" charset="0"/>
                <a:cs typeface="DejaVu Sans" pitchFamily="32" charset="0"/>
              </a:rPr>
              <a:t>(n) </a:t>
            </a:r>
            <a:r>
              <a:rPr lang="en-GB" altLang="en-US" sz="2359">
                <a:latin typeface="DejaVu Sans" pitchFamily="32" charset="0"/>
                <a:cs typeface="Arial" panose="020B0604020202020204" pitchFamily="34" charset="0"/>
              </a:rPr>
              <a:t>Σ </a:t>
            </a:r>
            <a:r>
              <a:rPr lang="en-GB" altLang="en-US" sz="2359">
                <a:latin typeface="DejaVu Sans" pitchFamily="32" charset="0"/>
                <a:cs typeface="DejaVu Sans" pitchFamily="32" charset="0"/>
              </a:rPr>
              <a:t>δ</a:t>
            </a:r>
            <a:r>
              <a:rPr lang="en-GB" altLang="en-US" sz="2359" baseline="-33000">
                <a:latin typeface="DejaVu Sans" pitchFamily="32" charset="0"/>
                <a:cs typeface="DejaVu Sans" pitchFamily="32" charset="0"/>
              </a:rPr>
              <a:t>k</a:t>
            </a:r>
            <a:r>
              <a:rPr lang="en-GB" altLang="en-US" sz="2359">
                <a:latin typeface="DejaVu Sans" pitchFamily="32" charset="0"/>
                <a:cs typeface="DejaVu Sans" pitchFamily="32" charset="0"/>
              </a:rPr>
              <a:t>(n)w</a:t>
            </a:r>
            <a:r>
              <a:rPr lang="en-GB" altLang="en-US" sz="2359" baseline="-33000">
                <a:latin typeface="DejaVu Sans" pitchFamily="32" charset="0"/>
                <a:cs typeface="DejaVu Sans" pitchFamily="32" charset="0"/>
              </a:rPr>
              <a:t>kj</a:t>
            </a:r>
            <a:r>
              <a:rPr lang="en-GB" altLang="en-US" sz="2359">
                <a:latin typeface="DejaVu Sans" pitchFamily="32" charset="0"/>
                <a:cs typeface="DejaVu Sans" pitchFamily="32" charset="0"/>
              </a:rPr>
              <a:t>(n)  → j is hidden neuron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540"/>
              <a:t> </a:t>
            </a:r>
            <a:r>
              <a:rPr lang="en-GB" altLang="en-US"/>
              <a:t>			  </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a:t>                    </a:t>
            </a:r>
          </a:p>
        </p:txBody>
      </p:sp>
    </p:spTree>
    <p:extLst>
      <p:ext uri="{BB962C8B-B14F-4D97-AF65-F5344CB8AC3E}">
        <p14:creationId xmlns:p14="http://schemas.microsoft.com/office/powerpoint/2010/main" val="330730166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2196072" y="296672"/>
            <a:ext cx="7809939" cy="1065712"/>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Operational Procedure</a:t>
            </a:r>
          </a:p>
        </p:txBody>
      </p:sp>
      <p:sp>
        <p:nvSpPr>
          <p:cNvPr id="21506" name="Rectangle 2"/>
          <p:cNvSpPr>
            <a:spLocks noGrp="1" noChangeArrowheads="1"/>
          </p:cNvSpPr>
          <p:nvPr>
            <p:ph idx="1"/>
          </p:nvPr>
        </p:nvSpPr>
        <p:spPr>
          <a:xfrm>
            <a:off x="2177349" y="1944205"/>
            <a:ext cx="7958276" cy="3607579"/>
          </a:xfrm>
          <a:ln/>
        </p:spPr>
        <p:txBody>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Selection of input and output variables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Data prepocessing and representation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Data normalization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Selection of network structure, training and testing</a:t>
            </a:r>
          </a:p>
        </p:txBody>
      </p:sp>
    </p:spTree>
    <p:extLst>
      <p:ext uri="{BB962C8B-B14F-4D97-AF65-F5344CB8AC3E}">
        <p14:creationId xmlns:p14="http://schemas.microsoft.com/office/powerpoint/2010/main" val="20218750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2475" y="816567"/>
            <a:ext cx="6205612" cy="359317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0" name="Text Box 2"/>
          <p:cNvSpPr txBox="1">
            <a:spLocks noChangeArrowheads="1"/>
          </p:cNvSpPr>
          <p:nvPr/>
        </p:nvSpPr>
        <p:spPr bwMode="auto">
          <a:xfrm>
            <a:off x="2992475" y="4899395"/>
            <a:ext cx="6042874" cy="653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46" tIns="40823" rIns="81646" bIns="40823"/>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5pPr>
            <a:lvl6pPr marL="15335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6pPr>
            <a:lvl7pPr marL="19907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7pPr>
            <a:lvl8pPr marL="24479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8pPr>
            <a:lvl9pPr marL="29051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9pPr>
          </a:lstStyle>
          <a:p>
            <a:pPr algn="ctr">
              <a:lnSpc>
                <a:spcPct val="95000"/>
              </a:lnSpc>
            </a:pPr>
            <a:r>
              <a:rPr lang="en-GB" altLang="en-US" sz="2177"/>
              <a:t>Proposed hybrid SOM_BPN Neural Network</a:t>
            </a:r>
          </a:p>
        </p:txBody>
      </p:sp>
    </p:spTree>
    <p:extLst>
      <p:ext uri="{BB962C8B-B14F-4D97-AF65-F5344CB8AC3E}">
        <p14:creationId xmlns:p14="http://schemas.microsoft.com/office/powerpoint/2010/main" val="34404796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2204713" y="123854"/>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Simulation Results</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718" y="979303"/>
            <a:ext cx="6175368" cy="23690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705" y="3429001"/>
            <a:ext cx="4185079" cy="292494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252005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en-US" sz="3200" dirty="0">
                <a:latin typeface="Arial Rounded MT Bold" panose="020F0704030504030204" pitchFamily="34" charset="0"/>
              </a:rPr>
              <a:t>Types of Intrusions</a:t>
            </a:r>
            <a:endParaRPr lang="en-US" sz="3200" dirty="0">
              <a:latin typeface="Arial Rounded MT Bold" panose="020F0704030504030204" pitchFamily="34" charset="0"/>
            </a:endParaRPr>
          </a:p>
        </p:txBody>
      </p:sp>
      <p:sp>
        <p:nvSpPr>
          <p:cNvPr id="3" name="Content Placeholder 2"/>
          <p:cNvSpPr>
            <a:spLocks noGrp="1"/>
          </p:cNvSpPr>
          <p:nvPr>
            <p:ph idx="1"/>
          </p:nvPr>
        </p:nvSpPr>
        <p:spPr/>
        <p:txBody>
          <a:bodyPr/>
          <a:lstStyle/>
          <a:p>
            <a:pPr>
              <a:lnSpc>
                <a:spcPct val="98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dirty="0">
                <a:latin typeface="Times New Roman" panose="02020603050405020304" pitchFamily="18" charset="0"/>
                <a:cs typeface="Times New Roman" panose="02020603050405020304" pitchFamily="18" charset="0"/>
              </a:rPr>
              <a:t>Denial of Service (</a:t>
            </a:r>
            <a:r>
              <a:rPr lang="en-GB" altLang="en-US" dirty="0" err="1">
                <a:latin typeface="Times New Roman" panose="02020603050405020304" pitchFamily="18" charset="0"/>
                <a:cs typeface="Times New Roman" panose="02020603050405020304" pitchFamily="18" charset="0"/>
              </a:rPr>
              <a:t>DoS</a:t>
            </a:r>
            <a:r>
              <a:rPr lang="en-GB" altLang="en-US" dirty="0">
                <a:latin typeface="Times New Roman" panose="02020603050405020304" pitchFamily="18" charset="0"/>
                <a:cs typeface="Times New Roman" panose="02020603050405020304" pitchFamily="18" charset="0"/>
              </a:rPr>
              <a:t>)</a:t>
            </a:r>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dirty="0">
                <a:latin typeface="Times New Roman" panose="02020603050405020304" pitchFamily="18" charset="0"/>
                <a:cs typeface="Times New Roman" panose="02020603050405020304" pitchFamily="18" charset="0"/>
              </a:rPr>
              <a:t>Remote to User Attacks (R2L)</a:t>
            </a:r>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dirty="0">
                <a:latin typeface="Times New Roman" panose="02020603050405020304" pitchFamily="18" charset="0"/>
                <a:cs typeface="Times New Roman" panose="02020603050405020304" pitchFamily="18" charset="0"/>
              </a:rPr>
              <a:t>User to Root Attacks (U2R)</a:t>
            </a:r>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dirty="0" smtClean="0">
                <a:latin typeface="Times New Roman" panose="02020603050405020304" pitchFamily="18" charset="0"/>
                <a:cs typeface="Times New Roman" panose="02020603050405020304" pitchFamily="18" charset="0"/>
              </a:rPr>
              <a:t>Probing </a:t>
            </a:r>
            <a:endParaRPr lang="en-GB"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52352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Text Box 1"/>
          <p:cNvSpPr txBox="1">
            <a:spLocks noChangeArrowheads="1"/>
          </p:cNvSpPr>
          <p:nvPr/>
        </p:nvSpPr>
        <p:spPr bwMode="auto">
          <a:xfrm>
            <a:off x="2502824" y="326916"/>
            <a:ext cx="7349092" cy="537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5pPr>
            <a:lvl6pPr marL="15335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6pPr>
            <a:lvl7pPr marL="19907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7pPr>
            <a:lvl8pPr marL="24479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8pPr>
            <a:lvl9pPr marL="2905125" indent="-215900" defTabSz="449263" fontAlgn="base" hangingPunct="0">
              <a:lnSpc>
                <a:spcPct val="93000"/>
              </a:lnSpc>
              <a:spcBef>
                <a:spcPct val="0"/>
              </a:spcBef>
              <a:spcAft>
                <a:spcPct val="0"/>
              </a:spcAft>
              <a:buClr>
                <a:srgbClr val="000000"/>
              </a:buClr>
              <a:buSzPct val="45000"/>
              <a:buFont typeface="Wingdings" panose="05000000000000000000" pitchFamily="2" charset="2"/>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FFFFFF"/>
                </a:solidFill>
                <a:latin typeface="Times New Roman" panose="02020603050405020304" pitchFamily="18" charset="0"/>
                <a:cs typeface="msmincho" charset="0"/>
              </a:defRPr>
            </a:lvl9pPr>
          </a:lstStyle>
          <a:p>
            <a:pPr algn="ctr">
              <a:lnSpc>
                <a:spcPct val="98000"/>
              </a:lnSpc>
            </a:pPr>
            <a:r>
              <a:rPr lang="en-GB" altLang="en-US" sz="2903" b="1">
                <a:solidFill>
                  <a:srgbClr val="FF9966"/>
                </a:solidFill>
                <a:latin typeface="Arial" panose="020B0604020202020204" pitchFamily="34" charset="0"/>
                <a:cs typeface="DejaVu Sans Condensed" charset="0"/>
              </a:rPr>
              <a:t>Simulation Results (contd)</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4502" y="1131959"/>
            <a:ext cx="5746203" cy="49425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418231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Hybrid Neural Network Approach 2</a:t>
            </a:r>
            <a:br>
              <a:rPr lang="en-GB" altLang="en-US" sz="2903"/>
            </a:br>
            <a:r>
              <a:rPr lang="en-GB" altLang="en-US" sz="2903"/>
              <a:t>(Using SOM and RBF)</a:t>
            </a:r>
          </a:p>
        </p:txBody>
      </p:sp>
      <p:sp>
        <p:nvSpPr>
          <p:cNvPr id="25602" name="Rectangle 2"/>
          <p:cNvSpPr>
            <a:spLocks noGrp="1" noChangeArrowheads="1"/>
          </p:cNvSpPr>
          <p:nvPr>
            <p:ph idx="1"/>
          </p:nvPr>
        </p:nvSpPr>
        <p:spPr>
          <a:xfrm>
            <a:off x="2177349" y="2285521"/>
            <a:ext cx="7958276" cy="2776612"/>
          </a:xfrm>
          <a:ln/>
        </p:spPr>
        <p:txBody>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SOM employing unsupervised learning used for clustering</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RBF for classification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Output from SOM is given as input to RBF network</a:t>
            </a:r>
          </a:p>
        </p:txBody>
      </p:sp>
    </p:spTree>
    <p:extLst>
      <p:ext uri="{BB962C8B-B14F-4D97-AF65-F5344CB8AC3E}">
        <p14:creationId xmlns:p14="http://schemas.microsoft.com/office/powerpoint/2010/main" val="332773915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2204713" y="231866"/>
            <a:ext cx="7809939" cy="911615"/>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Basics of RBF Network</a:t>
            </a:r>
          </a:p>
        </p:txBody>
      </p:sp>
      <p:sp>
        <p:nvSpPr>
          <p:cNvPr id="26627" name="Rectangle 3"/>
          <p:cNvSpPr>
            <a:spLocks noGrp="1" noChangeArrowheads="1"/>
          </p:cNvSpPr>
          <p:nvPr>
            <p:ph type="body" sz="half" idx="1"/>
          </p:nvPr>
        </p:nvSpPr>
        <p:spPr>
          <a:xfrm>
            <a:off x="2211913" y="1306218"/>
            <a:ext cx="3884088" cy="4480310"/>
          </a:xfrm>
          <a:ln/>
        </p:spPr>
        <p:txBody>
          <a:bodyPr>
            <a:normAutofit lnSpcReduction="1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a:t>Typically used for function approximation, pattern classification, etc</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a:t>Two layer feed-forward structure with each hidden unit implementing radial activated function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a:t>Training involves updating centers of network for hidden neuron and output layer weights</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139" y="2788134"/>
            <a:ext cx="3884088" cy="246409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876699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Training of RBF network</a:t>
            </a:r>
          </a:p>
        </p:txBody>
      </p:sp>
      <p:sp>
        <p:nvSpPr>
          <p:cNvPr id="27650" name="Rectangle 2"/>
          <p:cNvSpPr>
            <a:spLocks noGrp="1" noChangeArrowheads="1"/>
          </p:cNvSpPr>
          <p:nvPr>
            <p:ph idx="1"/>
          </p:nvPr>
        </p:nvSpPr>
        <p:spPr>
          <a:xfrm>
            <a:off x="2219114" y="1468955"/>
            <a:ext cx="7958276" cy="4545117"/>
          </a:xfrm>
          <a:ln/>
        </p:spPr>
        <p:txBody>
          <a:bodyPr>
            <a:normAutofit lnSpcReduction="1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Unsupervised learning to update centers of hidden neurons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a:t>
            </a:r>
          </a:p>
          <a:p>
            <a:pPr lvl="3">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k' = arg(min</a:t>
            </a:r>
            <a:r>
              <a:rPr lang="en-GB" altLang="en-US" sz="2359" baseline="-33000"/>
              <a:t>k</a:t>
            </a:r>
            <a:r>
              <a:rPr lang="en-GB" altLang="en-US" sz="2359"/>
              <a:t> ||X(n) – C</a:t>
            </a:r>
            <a:r>
              <a:rPr lang="en-GB" altLang="en-US" sz="2359" baseline="-33000"/>
              <a:t>k</a:t>
            </a:r>
            <a:r>
              <a:rPr lang="en-GB" altLang="en-US" sz="2359"/>
              <a:t>(n)||)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C</a:t>
            </a:r>
            <a:r>
              <a:rPr lang="en-GB" altLang="en-US" sz="2359" baseline="-33000"/>
              <a:t>k</a:t>
            </a:r>
            <a:r>
              <a:rPr lang="en-GB" altLang="en-US" sz="2359"/>
              <a:t>(n + 1) = C</a:t>
            </a:r>
            <a:r>
              <a:rPr lang="en-GB" altLang="en-US" sz="2359" baseline="-33000"/>
              <a:t>k</a:t>
            </a:r>
            <a:r>
              <a:rPr lang="en-GB" altLang="en-US" sz="2359"/>
              <a:t>(n) + </a:t>
            </a:r>
            <a:r>
              <a:rPr lang="en-GB" altLang="en-US" sz="2359">
                <a:latin typeface="DejaVu Sans" pitchFamily="32" charset="0"/>
                <a:cs typeface="DejaVu Sans" pitchFamily="32" charset="0"/>
              </a:rPr>
              <a:t>μ</a:t>
            </a:r>
            <a:r>
              <a:rPr lang="en-GB" altLang="en-US" sz="2359"/>
              <a:t>[X(n) – C</a:t>
            </a:r>
            <a:r>
              <a:rPr lang="en-GB" altLang="en-US" sz="2359" baseline="-33000"/>
              <a:t>k</a:t>
            </a:r>
            <a:r>
              <a:rPr lang="en-GB" altLang="en-US" sz="2359"/>
              <a:t>(n)]  ... if k = k'</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 C</a:t>
            </a:r>
            <a:r>
              <a:rPr lang="en-GB" altLang="en-US" sz="2359" baseline="-33000"/>
              <a:t>k</a:t>
            </a:r>
            <a:r>
              <a:rPr lang="en-GB" altLang="en-US" sz="2359"/>
              <a:t>(n)                          ... otherwise</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Supervised learning to update output layer weights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                w</a:t>
            </a:r>
            <a:r>
              <a:rPr lang="en-GB" altLang="en-US" sz="2359" baseline="-33000"/>
              <a:t>k</a:t>
            </a:r>
            <a:r>
              <a:rPr lang="en-GB" altLang="en-US" sz="2359"/>
              <a:t>(n + 1) = w</a:t>
            </a:r>
            <a:r>
              <a:rPr lang="en-GB" altLang="en-US" sz="2359" baseline="-33000"/>
              <a:t>k</a:t>
            </a:r>
            <a:r>
              <a:rPr lang="en-GB" altLang="en-US" sz="2359"/>
              <a:t>(n) + </a:t>
            </a:r>
            <a:r>
              <a:rPr lang="en-GB" altLang="en-US" sz="2359">
                <a:latin typeface="DejaVu Sans" pitchFamily="32" charset="0"/>
                <a:cs typeface="DejaVu Sans" pitchFamily="32" charset="0"/>
              </a:rPr>
              <a:t>μ</a:t>
            </a:r>
            <a:r>
              <a:rPr lang="en-GB" altLang="en-US" sz="2359"/>
              <a:t>[d(n) – Y(n)] e</a:t>
            </a:r>
            <a:r>
              <a:rPr lang="en-GB" altLang="en-US" sz="2359" baseline="33000"/>
              <a:t>-</a:t>
            </a:r>
            <a:r>
              <a:rPr lang="en-GB" altLang="en-US" sz="2359" baseline="33000">
                <a:latin typeface="DejaVu Sans" pitchFamily="32" charset="0"/>
                <a:cs typeface="DejaVu Sans" pitchFamily="32" charset="0"/>
              </a:rPr>
              <a:t>ζ</a:t>
            </a:r>
          </a:p>
          <a:p>
            <a:pPr lvl="4">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latin typeface="DejaVu Sans" pitchFamily="32" charset="0"/>
                <a:cs typeface="DejaVu Sans" pitchFamily="32" charset="0"/>
              </a:rPr>
              <a:t>where ζ = ||X - C</a:t>
            </a:r>
            <a:r>
              <a:rPr lang="en-GB" altLang="en-US" sz="2359" baseline="-33000">
                <a:latin typeface="DejaVu Sans" pitchFamily="32" charset="0"/>
                <a:cs typeface="DejaVu Sans" pitchFamily="32" charset="0"/>
              </a:rPr>
              <a:t>k</a:t>
            </a:r>
            <a:r>
              <a:rPr lang="en-GB" altLang="en-US" sz="2359">
                <a:latin typeface="DejaVu Sans" pitchFamily="32" charset="0"/>
                <a:cs typeface="DejaVu Sans" pitchFamily="32" charset="0"/>
              </a:rPr>
              <a:t>||</a:t>
            </a:r>
            <a:r>
              <a:rPr lang="en-GB" altLang="en-US" sz="2359" baseline="33000">
                <a:latin typeface="DejaVu Sans" pitchFamily="32" charset="0"/>
                <a:cs typeface="DejaVu Sans" pitchFamily="32" charset="0"/>
              </a:rPr>
              <a:t>2</a:t>
            </a:r>
            <a:r>
              <a:rPr lang="en-GB" altLang="en-US" sz="2359">
                <a:latin typeface="DejaVu Sans" pitchFamily="32" charset="0"/>
                <a:cs typeface="DejaVu Sans" pitchFamily="32" charset="0"/>
              </a:rPr>
              <a:t>/(σ</a:t>
            </a:r>
            <a:r>
              <a:rPr lang="en-GB" altLang="en-US" sz="2359" baseline="33000">
                <a:latin typeface="DejaVu Sans" pitchFamily="32" charset="0"/>
                <a:cs typeface="DejaVu Sans" pitchFamily="32" charset="0"/>
              </a:rPr>
              <a:t>2</a:t>
            </a:r>
            <a:r>
              <a:rPr lang="en-GB" altLang="en-US" sz="2359" baseline="-33000">
                <a:latin typeface="DejaVu Sans" pitchFamily="32" charset="0"/>
                <a:cs typeface="DejaVu Sans" pitchFamily="32" charset="0"/>
              </a:rPr>
              <a:t>k</a:t>
            </a:r>
            <a:r>
              <a:rPr lang="en-GB" altLang="en-US" sz="2359">
                <a:latin typeface="DejaVu Sans" pitchFamily="32" charset="0"/>
                <a:cs typeface="DejaVu Sans" pitchFamily="32" charset="0"/>
              </a:rPr>
              <a:t>)</a:t>
            </a:r>
            <a:r>
              <a:rPr lang="en-GB" altLang="en-US" sz="2359"/>
              <a:t>  </a:t>
            </a:r>
          </a:p>
        </p:txBody>
      </p:sp>
    </p:spTree>
    <p:extLst>
      <p:ext uri="{BB962C8B-B14F-4D97-AF65-F5344CB8AC3E}">
        <p14:creationId xmlns:p14="http://schemas.microsoft.com/office/powerpoint/2010/main" val="39225368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dirty="0"/>
              <a:t>Summary</a:t>
            </a:r>
          </a:p>
        </p:txBody>
      </p:sp>
      <p:sp>
        <p:nvSpPr>
          <p:cNvPr id="30722" name="Rectangle 2"/>
          <p:cNvSpPr>
            <a:spLocks noGrp="1" noChangeArrowheads="1"/>
          </p:cNvSpPr>
          <p:nvPr>
            <p:ph idx="1"/>
          </p:nvPr>
        </p:nvSpPr>
        <p:spPr>
          <a:xfrm>
            <a:off x="2177349" y="1562565"/>
            <a:ext cx="7958276" cy="4480310"/>
          </a:xfrm>
          <a:ln/>
        </p:spPr>
        <p:txBody>
          <a:bodyPr>
            <a:normAutofit lnSpcReduction="10000"/>
          </a:bodyPr>
          <a:lstStyle/>
          <a:p>
            <a:pPr>
              <a:lnSpc>
                <a:spcPct val="98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What is Intrusion Detection System?</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AI and Intrusion Detection</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Neural Network fundamentals</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359"/>
          </a:p>
          <a:p>
            <a:pPr>
              <a:lnSpc>
                <a:spcPct val="97000"/>
              </a:lnSpc>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Hybrid neural network approach for Intrusion Detection using </a:t>
            </a:r>
          </a:p>
          <a:p>
            <a:pPr lvl="1">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 SOM and BPN</a:t>
            </a:r>
          </a:p>
          <a:p>
            <a:pPr lvl="1">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359"/>
              <a:t>(ii) SOM and RBF</a:t>
            </a:r>
          </a:p>
        </p:txBody>
      </p:sp>
    </p:spTree>
    <p:extLst>
      <p:ext uri="{BB962C8B-B14F-4D97-AF65-F5344CB8AC3E}">
        <p14:creationId xmlns:p14="http://schemas.microsoft.com/office/powerpoint/2010/main" val="35830653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2196072" y="256348"/>
            <a:ext cx="7809939" cy="1146360"/>
          </a:xfrm>
          <a:ln/>
        </p:spPr>
        <p:txBody>
          <a:bodyPr/>
          <a:lstStyle/>
          <a:p>
            <a:pPr algn="ctr">
              <a:lnSpc>
                <a:spcPct val="98000"/>
              </a:lnSpc>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pPr>
            <a:r>
              <a:rPr lang="en-GB" altLang="en-US" sz="2903"/>
              <a:t>References</a:t>
            </a:r>
          </a:p>
        </p:txBody>
      </p:sp>
      <p:sp>
        <p:nvSpPr>
          <p:cNvPr id="31746" name="Rectangle 2"/>
          <p:cNvSpPr>
            <a:spLocks noGrp="1" noChangeArrowheads="1"/>
          </p:cNvSpPr>
          <p:nvPr>
            <p:ph idx="1"/>
          </p:nvPr>
        </p:nvSpPr>
        <p:spPr>
          <a:xfrm>
            <a:off x="2177349" y="1725302"/>
            <a:ext cx="7958276" cy="4480311"/>
          </a:xfrm>
          <a:ln/>
        </p:spPr>
        <p:txBody>
          <a:bodyPr/>
          <a:lstStyle/>
          <a:p>
            <a:pPr>
              <a:lnSpc>
                <a:spcPct val="98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dirty="0"/>
              <a:t>[1] “Network Intrusion Detection using Hybrid Neural Network”, P. Ganesh Kumar, et al., IEEE – ICSCN 2007, India, pp. 563 – 569</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dirty="0"/>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dirty="0"/>
              <a:t>[2] “A Hybrid Neural Network Approach to Classification of Novel Attacks for Intrusion Detection”, Wei Pan, et. al., LNCS 3758, 2005, pp. 562 – 675</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dirty="0"/>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r>
              <a:rPr lang="en-GB" altLang="en-US" sz="2177" dirty="0"/>
              <a:t>[3] “Neural Networks – A Comprehensive Foundation”, Simon </a:t>
            </a:r>
            <a:r>
              <a:rPr lang="en-GB" altLang="en-US" sz="2177" dirty="0" err="1"/>
              <a:t>Haykin</a:t>
            </a:r>
            <a:r>
              <a:rPr lang="en-GB" altLang="en-US" sz="2177" dirty="0"/>
              <a:t>, 2</a:t>
            </a:r>
            <a:r>
              <a:rPr lang="en-GB" altLang="en-US" sz="2177" baseline="33000" dirty="0"/>
              <a:t>nd</a:t>
            </a:r>
            <a:r>
              <a:rPr lang="en-GB" altLang="en-US" sz="2177" dirty="0"/>
              <a:t> Edition, Prentice Hall, 1999</a:t>
            </a:r>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dirty="0"/>
          </a:p>
          <a:p>
            <a:pPr>
              <a:lnSpc>
                <a:spcPct val="97000"/>
              </a:lnSpc>
              <a:buNone/>
              <a:tabLst>
                <a:tab pos="404691" algn="l"/>
                <a:tab pos="812262" algn="l"/>
                <a:tab pos="1219833" algn="l"/>
                <a:tab pos="1627403" algn="l"/>
                <a:tab pos="2034975" algn="l"/>
                <a:tab pos="2442545" algn="l"/>
                <a:tab pos="2850117" algn="l"/>
                <a:tab pos="3257687" algn="l"/>
                <a:tab pos="3665259" algn="l"/>
                <a:tab pos="4072829" algn="l"/>
                <a:tab pos="4480400" algn="l"/>
                <a:tab pos="4887971" algn="l"/>
                <a:tab pos="5295542" algn="l"/>
                <a:tab pos="5703113" algn="l"/>
                <a:tab pos="6110684" algn="l"/>
                <a:tab pos="6518255" algn="l"/>
                <a:tab pos="6925826" algn="l"/>
                <a:tab pos="7333397" algn="l"/>
                <a:tab pos="7740968" algn="l"/>
                <a:tab pos="8148538" algn="l"/>
              </a:tabLst>
            </a:pPr>
            <a:endParaRPr lang="en-GB" altLang="en-US" sz="2177" dirty="0"/>
          </a:p>
        </p:txBody>
      </p:sp>
    </p:spTree>
    <p:extLst>
      <p:ext uri="{BB962C8B-B14F-4D97-AF65-F5344CB8AC3E}">
        <p14:creationId xmlns:p14="http://schemas.microsoft.com/office/powerpoint/2010/main" val="7035784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Learning Techniques in Neural Networks</a:t>
            </a:r>
            <a:br>
              <a:rPr lang="en-US" b="1" dirty="0"/>
            </a:br>
            <a:endParaRPr lang="en-US" dirty="0"/>
          </a:p>
        </p:txBody>
      </p:sp>
      <p:sp>
        <p:nvSpPr>
          <p:cNvPr id="3" name="Content Placeholder 2"/>
          <p:cNvSpPr>
            <a:spLocks noGrp="1"/>
          </p:cNvSpPr>
          <p:nvPr>
            <p:ph idx="1"/>
          </p:nvPr>
        </p:nvSpPr>
        <p:spPr/>
        <p:txBody>
          <a:bodyPr>
            <a:normAutofit fontScale="70000" lnSpcReduction="20000"/>
          </a:bodyPr>
          <a:lstStyle/>
          <a:p>
            <a:r>
              <a:rPr lang="en-US" b="1" dirty="0"/>
              <a:t>Supervised Learning</a:t>
            </a:r>
          </a:p>
          <a:p>
            <a:r>
              <a:rPr lang="en-US" dirty="0"/>
              <a:t>In supervised learning, the training data is input to the network, and the desired output is known weights are adjusted until production yields desired value.</a:t>
            </a:r>
          </a:p>
          <a:p>
            <a:r>
              <a:rPr lang="en-US" b="1" dirty="0"/>
              <a:t>Unsupervised Learning</a:t>
            </a:r>
          </a:p>
          <a:p>
            <a:r>
              <a:rPr lang="en-US" dirty="0"/>
              <a:t>The input data is used to train the network whose output is known. The network classifies the input data and adjusts the weight by feature extraction in input data.</a:t>
            </a:r>
          </a:p>
          <a:p>
            <a:r>
              <a:rPr lang="en-US" b="1" dirty="0"/>
              <a:t>Reinforcement Learning</a:t>
            </a:r>
          </a:p>
          <a:p>
            <a:r>
              <a:rPr lang="en-US" dirty="0"/>
              <a:t>Here the value of the output is unknown, but the network provides the feedback on whether the output is right or wrong. It is Semi-Supervised Learning.</a:t>
            </a:r>
          </a:p>
          <a:p>
            <a:r>
              <a:rPr lang="en-US" b="1" dirty="0"/>
              <a:t>Offline Learning</a:t>
            </a:r>
          </a:p>
          <a:p>
            <a:r>
              <a:rPr lang="en-US" dirty="0"/>
              <a:t>The adjustment of the weight vector and threshold is made only after all the training set is presented to the network. It is also called Batch Learning.</a:t>
            </a:r>
          </a:p>
          <a:p>
            <a:r>
              <a:rPr lang="en-US" b="1" dirty="0"/>
              <a:t>Online Learning</a:t>
            </a:r>
          </a:p>
          <a:p>
            <a:r>
              <a:rPr lang="en-US" dirty="0"/>
              <a:t>The adjustment of the weight and threshold is made after presenting each training sample to the network.</a:t>
            </a:r>
          </a:p>
          <a:p>
            <a:endParaRPr lang="en-US" dirty="0"/>
          </a:p>
        </p:txBody>
      </p:sp>
    </p:spTree>
    <p:extLst>
      <p:ext uri="{BB962C8B-B14F-4D97-AF65-F5344CB8AC3E}">
        <p14:creationId xmlns:p14="http://schemas.microsoft.com/office/powerpoint/2010/main" val="26087222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Arial Rounded MT Bold" panose="020F0704030504030204" pitchFamily="34" charset="0"/>
                <a:cs typeface="Times New Roman" panose="02020603050405020304" pitchFamily="18" charset="0"/>
              </a:rPr>
              <a:t>Intrusion</a:t>
            </a:r>
            <a:r>
              <a:rPr lang="en-US" dirty="0">
                <a:latin typeface="Arial Rounded MT Bold" panose="020F0704030504030204" pitchFamily="34" charset="0"/>
                <a:cs typeface="Times New Roman" panose="02020603050405020304" pitchFamily="18" charset="0"/>
              </a:rPr>
              <a:t> detection</a:t>
            </a:r>
            <a:endParaRPr lang="en-US" dirty="0">
              <a:latin typeface="Arial Rounded MT Bold" panose="020F0704030504030204" pitchFamily="34" charset="0"/>
            </a:endParaRPr>
          </a:p>
        </p:txBody>
      </p:sp>
      <p:sp>
        <p:nvSpPr>
          <p:cNvPr id="3" name="Content Placeholder 2"/>
          <p:cNvSpPr>
            <a:spLocks noGrp="1"/>
          </p:cNvSpPr>
          <p:nvPr>
            <p:ph idx="1"/>
          </p:nvPr>
        </p:nvSpPr>
        <p:spPr/>
        <p:txBody>
          <a:bodyPr/>
          <a:lstStyle/>
          <a:p>
            <a:pPr algn="just"/>
            <a:r>
              <a:rPr lang="en-US" sz="2000" dirty="0">
                <a:solidFill>
                  <a:srgbClr val="FFC000"/>
                </a:solidFill>
                <a:latin typeface="Times New Roman" panose="02020603050405020304" pitchFamily="18" charset="0"/>
                <a:cs typeface="Times New Roman" panose="02020603050405020304" pitchFamily="18" charset="0"/>
              </a:rPr>
              <a:t>Intrusion </a:t>
            </a:r>
            <a:r>
              <a:rPr lang="en-US" sz="2000" dirty="0" smtClean="0">
                <a:solidFill>
                  <a:srgbClr val="FFC000"/>
                </a:solidFill>
                <a:latin typeface="Times New Roman" panose="02020603050405020304" pitchFamily="18" charset="0"/>
                <a:cs typeface="Times New Roman" panose="02020603050405020304" pitchFamily="18" charset="0"/>
              </a:rPr>
              <a:t>detection</a:t>
            </a:r>
          </a:p>
          <a:p>
            <a:pPr marL="914400" lvl="2" indent="0" algn="just">
              <a:buNone/>
            </a:pPr>
            <a:r>
              <a:rPr lang="en-US"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the process of monitoring the events occurring in a computer system or network and analyzing them for signs of possible intrusions (incidents</a:t>
            </a:r>
            <a:r>
              <a:rPr lang="en-US" sz="1600" dirty="0" smtClean="0">
                <a:latin typeface="Times New Roman" panose="02020603050405020304" pitchFamily="18" charset="0"/>
                <a:cs typeface="Times New Roman" panose="02020603050405020304" pitchFamily="18" charset="0"/>
              </a:rPr>
              <a:t>).</a:t>
            </a:r>
          </a:p>
          <a:p>
            <a:pPr algn="just"/>
            <a:endParaRPr lang="en-US" dirty="0">
              <a:latin typeface="Times New Roman" panose="02020603050405020304" pitchFamily="18" charset="0"/>
              <a:cs typeface="Times New Roman" panose="02020603050405020304" pitchFamily="18" charset="0"/>
            </a:endParaRPr>
          </a:p>
          <a:p>
            <a:pPr algn="just"/>
            <a:r>
              <a:rPr lang="en-US" sz="2000" dirty="0">
                <a:solidFill>
                  <a:srgbClr val="FFC000"/>
                </a:solidFill>
                <a:latin typeface="Times New Roman" panose="02020603050405020304" pitchFamily="18" charset="0"/>
                <a:cs typeface="Times New Roman" panose="02020603050405020304" pitchFamily="18" charset="0"/>
              </a:rPr>
              <a:t>Intrusion detection system (</a:t>
            </a:r>
            <a:r>
              <a:rPr lang="en-US" sz="2000" dirty="0" smtClean="0">
                <a:solidFill>
                  <a:srgbClr val="FFC000"/>
                </a:solidFill>
                <a:latin typeface="Times New Roman" panose="02020603050405020304" pitchFamily="18" charset="0"/>
                <a:cs typeface="Times New Roman" panose="02020603050405020304" pitchFamily="18" charset="0"/>
              </a:rPr>
              <a:t>IDS)</a:t>
            </a:r>
          </a:p>
          <a:p>
            <a:pPr marL="914400" lvl="2" indent="0" algn="just">
              <a:buNone/>
            </a:pPr>
            <a:r>
              <a:rPr lang="en-GB" altLang="en-US" sz="1600" dirty="0" smtClean="0">
                <a:latin typeface="Times New Roman" panose="02020603050405020304" pitchFamily="18" charset="0"/>
                <a:cs typeface="Times New Roman" panose="02020603050405020304" pitchFamily="18" charset="0"/>
              </a:rPr>
              <a:t>is </a:t>
            </a:r>
            <a:r>
              <a:rPr lang="en-GB" altLang="en-US" sz="1600" dirty="0">
                <a:latin typeface="Times New Roman" panose="02020603050405020304" pitchFamily="18" charset="0"/>
                <a:cs typeface="Times New Roman" panose="02020603050405020304" pitchFamily="18" charset="0"/>
              </a:rPr>
              <a:t>a system that identifies, in real time, attacks on a network and takes corrective action to prevent those </a:t>
            </a:r>
            <a:r>
              <a:rPr lang="en-GB" altLang="en-US" sz="1600" dirty="0" smtClean="0">
                <a:latin typeface="Times New Roman" panose="02020603050405020304" pitchFamily="18" charset="0"/>
                <a:cs typeface="Times New Roman" panose="02020603050405020304" pitchFamily="18" charset="0"/>
              </a:rPr>
              <a:t>attacks. </a:t>
            </a: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primary responsibility of an IDS is to detect unwanted and malicious activities.</a:t>
            </a:r>
          </a:p>
          <a:p>
            <a:pPr algn="just"/>
            <a:endParaRPr lang="en-US" sz="2000" dirty="0"/>
          </a:p>
        </p:txBody>
      </p:sp>
    </p:spTree>
    <p:extLst>
      <p:ext uri="{BB962C8B-B14F-4D97-AF65-F5344CB8AC3E}">
        <p14:creationId xmlns:p14="http://schemas.microsoft.com/office/powerpoint/2010/main" val="139292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9909" y="365125"/>
            <a:ext cx="10167120" cy="1325563"/>
          </a:xfrm>
        </p:spPr>
        <p:txBody>
          <a:bodyPr>
            <a:normAutofit/>
          </a:bodyPr>
          <a:lstStyle/>
          <a:p>
            <a:r>
              <a:rPr lang="en-US" sz="3200" dirty="0">
                <a:latin typeface="Arial Rounded MT Bold" panose="020F0704030504030204" pitchFamily="34" charset="0"/>
              </a:rPr>
              <a:t>Common solution </a:t>
            </a:r>
          </a:p>
        </p:txBody>
      </p:sp>
      <p:pic>
        <p:nvPicPr>
          <p:cNvPr id="1028" name="Picture 4" descr="Image result for firewall animat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721335" y="3232661"/>
            <a:ext cx="5819775" cy="1590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5130" y="756987"/>
            <a:ext cx="864779" cy="54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4481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5295B5-BAC1-784C-AE46-89B8828C1C6E}"/>
              </a:ext>
            </a:extLst>
          </p:cNvPr>
          <p:cNvPicPr>
            <a:picLocks noChangeAspect="1"/>
          </p:cNvPicPr>
          <p:nvPr/>
        </p:nvPicPr>
        <p:blipFill>
          <a:blip r:embed="rId3"/>
          <a:stretch>
            <a:fillRect/>
          </a:stretch>
        </p:blipFill>
        <p:spPr>
          <a:xfrm>
            <a:off x="1245870" y="0"/>
            <a:ext cx="9932670" cy="6851106"/>
          </a:xfrm>
          <a:prstGeom prst="rect">
            <a:avLst/>
          </a:prstGeom>
        </p:spPr>
      </p:pic>
    </p:spTree>
    <p:extLst>
      <p:ext uri="{BB962C8B-B14F-4D97-AF65-F5344CB8AC3E}">
        <p14:creationId xmlns:p14="http://schemas.microsoft.com/office/powerpoint/2010/main" val="19764116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Arial Rounded MT Bold" panose="020F0704030504030204" pitchFamily="34" charset="0"/>
              </a:rPr>
              <a:t>IDS techniques 	</a:t>
            </a:r>
          </a:p>
        </p:txBody>
      </p:sp>
      <p:sp>
        <p:nvSpPr>
          <p:cNvPr id="3" name="Content Placeholder 2"/>
          <p:cNvSpPr>
            <a:spLocks noGrp="1"/>
          </p:cNvSpPr>
          <p:nvPr>
            <p:ph idx="1"/>
          </p:nvPr>
        </p:nvSpPr>
        <p:spPr>
          <a:xfrm>
            <a:off x="685801" y="2142067"/>
            <a:ext cx="10588335" cy="3649133"/>
          </a:xfrm>
        </p:spPr>
        <p:txBody>
          <a:bodyPr/>
          <a:lstStyle/>
          <a:p>
            <a:r>
              <a:rPr lang="en-US" dirty="0" smtClean="0">
                <a:solidFill>
                  <a:srgbClr val="FFC000"/>
                </a:solidFill>
                <a:latin typeface="Times New Roman" panose="02020603050405020304" pitchFamily="18" charset="0"/>
                <a:cs typeface="Times New Roman" panose="02020603050405020304" pitchFamily="18" charset="0"/>
              </a:rPr>
              <a:t>signature </a:t>
            </a:r>
            <a:r>
              <a:rPr lang="en-US" dirty="0">
                <a:solidFill>
                  <a:srgbClr val="FFC000"/>
                </a:solidFill>
                <a:latin typeface="Times New Roman" panose="02020603050405020304" pitchFamily="18" charset="0"/>
                <a:cs typeface="Times New Roman" panose="02020603050405020304" pitchFamily="18" charset="0"/>
              </a:rPr>
              <a:t>based </a:t>
            </a:r>
            <a:r>
              <a:rPr lang="en-US" dirty="0" smtClean="0">
                <a:solidFill>
                  <a:srgbClr val="FFC000"/>
                </a:solidFill>
                <a:latin typeface="Times New Roman" panose="02020603050405020304" pitchFamily="18" charset="0"/>
                <a:cs typeface="Times New Roman" panose="02020603050405020304" pitchFamily="18" charset="0"/>
              </a:rPr>
              <a:t>detection,</a:t>
            </a:r>
          </a:p>
          <a:p>
            <a:r>
              <a:rPr lang="en-US" dirty="0" smtClean="0">
                <a:solidFill>
                  <a:srgbClr val="FFC000"/>
                </a:solidFill>
                <a:latin typeface="Times New Roman" panose="02020603050405020304" pitchFamily="18" charset="0"/>
                <a:cs typeface="Times New Roman" panose="02020603050405020304" pitchFamily="18" charset="0"/>
              </a:rPr>
              <a:t>anomaly </a:t>
            </a:r>
            <a:r>
              <a:rPr lang="en-US" dirty="0">
                <a:solidFill>
                  <a:srgbClr val="FFC000"/>
                </a:solidFill>
                <a:latin typeface="Times New Roman" panose="02020603050405020304" pitchFamily="18" charset="0"/>
                <a:cs typeface="Times New Roman" panose="02020603050405020304" pitchFamily="18" charset="0"/>
              </a:rPr>
              <a:t>detection, </a:t>
            </a:r>
            <a:endParaRPr lang="en-US" dirty="0" smtClean="0">
              <a:solidFill>
                <a:srgbClr val="FFC000"/>
              </a:solidFill>
              <a:latin typeface="Times New Roman" panose="02020603050405020304" pitchFamily="18" charset="0"/>
              <a:cs typeface="Times New Roman" panose="02020603050405020304" pitchFamily="18" charset="0"/>
            </a:endParaRPr>
          </a:p>
          <a:p>
            <a:r>
              <a:rPr lang="en-US" dirty="0" smtClean="0">
                <a:solidFill>
                  <a:srgbClr val="FFC000"/>
                </a:solidFill>
                <a:latin typeface="Times New Roman" panose="02020603050405020304" pitchFamily="18" charset="0"/>
                <a:cs typeface="Times New Roman" panose="02020603050405020304" pitchFamily="18" charset="0"/>
              </a:rPr>
              <a:t>artificial </a:t>
            </a:r>
            <a:r>
              <a:rPr lang="en-US" dirty="0">
                <a:solidFill>
                  <a:srgbClr val="FFC000"/>
                </a:solidFill>
                <a:latin typeface="Times New Roman" panose="02020603050405020304" pitchFamily="18" charset="0"/>
                <a:cs typeface="Times New Roman" panose="02020603050405020304" pitchFamily="18" charset="0"/>
              </a:rPr>
              <a:t>intelligence (AI) based detection </a:t>
            </a:r>
          </a:p>
        </p:txBody>
      </p:sp>
      <p:graphicFrame>
        <p:nvGraphicFramePr>
          <p:cNvPr id="4" name="Diagram 3"/>
          <p:cNvGraphicFramePr/>
          <p:nvPr>
            <p:extLst>
              <p:ext uri="{D42A27DB-BD31-4B8C-83A1-F6EECF244321}">
                <p14:modId xmlns:p14="http://schemas.microsoft.com/office/powerpoint/2010/main" val="37243498"/>
              </p:ext>
            </p:extLst>
          </p:nvPr>
        </p:nvGraphicFramePr>
        <p:xfrm>
          <a:off x="6063961" y="4197927"/>
          <a:ext cx="5376429" cy="23483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40155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cap="none" dirty="0" smtClean="0">
                <a:latin typeface="Arial Rounded MT Bold" panose="020F0704030504030204" pitchFamily="34" charset="0"/>
                <a:cs typeface="Times New Roman" panose="02020603050405020304" pitchFamily="18" charset="0"/>
              </a:rPr>
              <a:t>Intrusion detection methods</a:t>
            </a:r>
            <a:endParaRPr lang="en-US" sz="2000" cap="none" dirty="0">
              <a:latin typeface="Arial Rounded MT Bold" panose="020F0704030504030204" pitchFamily="34"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nSpc>
                <a:spcPct val="98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000" dirty="0">
                <a:solidFill>
                  <a:srgbClr val="FFC000"/>
                </a:solidFill>
                <a:latin typeface="Times New Roman" panose="02020603050405020304" pitchFamily="18" charset="0"/>
                <a:cs typeface="Times New Roman" panose="02020603050405020304" pitchFamily="18" charset="0"/>
              </a:rPr>
              <a:t>Misuse </a:t>
            </a:r>
            <a:r>
              <a:rPr lang="en-GB" altLang="en-US" sz="2000" dirty="0" smtClean="0">
                <a:solidFill>
                  <a:srgbClr val="FFC000"/>
                </a:solidFill>
                <a:latin typeface="Times New Roman" panose="02020603050405020304" pitchFamily="18" charset="0"/>
                <a:cs typeface="Times New Roman" panose="02020603050405020304" pitchFamily="18" charset="0"/>
              </a:rPr>
              <a:t>detection</a:t>
            </a:r>
          </a:p>
          <a:p>
            <a:pPr marL="914400" lvl="2" indent="0">
              <a:lnSpc>
                <a:spcPct val="97000"/>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1800" dirty="0" smtClean="0">
                <a:latin typeface="Times New Roman" panose="02020603050405020304" pitchFamily="18" charset="0"/>
                <a:cs typeface="Times New Roman" panose="02020603050405020304" pitchFamily="18" charset="0"/>
              </a:rPr>
              <a:t>matches the activities occurring on an information system to the signatures of known intrusions</a:t>
            </a:r>
          </a:p>
          <a:p>
            <a:pPr lvl="1">
              <a:lnSpc>
                <a:spcPct val="97000"/>
              </a:lnSpc>
              <a:buFont typeface="Symbol" panose="05050102010706020507" pitchFamily="18" charset="2"/>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GB" altLang="en-US" sz="2000" dirty="0">
              <a:latin typeface="Times New Roman" panose="02020603050405020304" pitchFamily="18" charset="0"/>
              <a:cs typeface="Times New Roman" panose="02020603050405020304" pitchFamily="18" charset="0"/>
            </a:endParaRPr>
          </a:p>
          <a:p>
            <a:pPr>
              <a:lnSpc>
                <a:spcPct val="97000"/>
              </a:lnSpc>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2000" dirty="0">
                <a:solidFill>
                  <a:srgbClr val="FFC000"/>
                </a:solidFill>
                <a:latin typeface="Times New Roman" panose="02020603050405020304" pitchFamily="18" charset="0"/>
                <a:cs typeface="Times New Roman" panose="02020603050405020304" pitchFamily="18" charset="0"/>
              </a:rPr>
              <a:t>Anomaly </a:t>
            </a:r>
            <a:r>
              <a:rPr lang="en-GB" altLang="en-US" sz="2000" dirty="0" smtClean="0">
                <a:solidFill>
                  <a:srgbClr val="FFC000"/>
                </a:solidFill>
                <a:latin typeface="Times New Roman" panose="02020603050405020304" pitchFamily="18" charset="0"/>
                <a:cs typeface="Times New Roman" panose="02020603050405020304" pitchFamily="18" charset="0"/>
              </a:rPr>
              <a:t>detection</a:t>
            </a:r>
          </a:p>
          <a:p>
            <a:pPr marL="914400" lvl="2" indent="0">
              <a:lnSpc>
                <a:spcPct val="97000"/>
              </a:lnSpc>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en-GB" altLang="en-US" sz="1800" dirty="0" smtClean="0">
                <a:latin typeface="Times New Roman" panose="02020603050405020304" pitchFamily="18" charset="0"/>
                <a:cs typeface="Times New Roman" panose="02020603050405020304" pitchFamily="18" charset="0"/>
              </a:rPr>
              <a:t>compares </a:t>
            </a:r>
            <a:r>
              <a:rPr lang="en-GB" altLang="en-US" sz="1800" dirty="0">
                <a:latin typeface="Times New Roman" panose="02020603050405020304" pitchFamily="18" charset="0"/>
                <a:cs typeface="Times New Roman" panose="02020603050405020304" pitchFamily="18" charset="0"/>
              </a:rPr>
              <a:t>activities on the information system to the norm behaviour</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2264132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6135</TotalTime>
  <Words>4077</Words>
  <Application>Microsoft Office PowerPoint</Application>
  <PresentationFormat>Widescreen</PresentationFormat>
  <Paragraphs>345</Paragraphs>
  <Slides>46</Slides>
  <Notes>30</Notes>
  <HiddenSlides>17</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2</vt:i4>
      </vt:variant>
      <vt:variant>
        <vt:lpstr>Slide Titles</vt:lpstr>
      </vt:variant>
      <vt:variant>
        <vt:i4>46</vt:i4>
      </vt:variant>
    </vt:vector>
  </HeadingPairs>
  <TitlesOfParts>
    <vt:vector size="66" baseType="lpstr">
      <vt:lpstr>Arial</vt:lpstr>
      <vt:lpstr>Arial Rounded MT Bold</vt:lpstr>
      <vt:lpstr>Calibri</vt:lpstr>
      <vt:lpstr>Calibri Light</vt:lpstr>
      <vt:lpstr>Comic Sans MS</vt:lpstr>
      <vt:lpstr>DejaVu Sans</vt:lpstr>
      <vt:lpstr>DejaVu Sans Condensed</vt:lpstr>
      <vt:lpstr>msmincho</vt:lpstr>
      <vt:lpstr>Symbol</vt:lpstr>
      <vt:lpstr>Times</vt:lpstr>
      <vt:lpstr>Times New Roman</vt:lpstr>
      <vt:lpstr>Wingdings</vt:lpstr>
      <vt:lpstr>Office Theme</vt:lpstr>
      <vt:lpstr>Celestial</vt:lpstr>
      <vt:lpstr>2_Office Theme</vt:lpstr>
      <vt:lpstr>4_Office Theme</vt:lpstr>
      <vt:lpstr>5_Office Theme</vt:lpstr>
      <vt:lpstr>6_Office Theme</vt:lpstr>
      <vt:lpstr>Microsoft Clip Gallery</vt:lpstr>
      <vt:lpstr>Microsoft Office Excel Chart</vt:lpstr>
      <vt:lpstr>Intrusion detection techniques using ANN</vt:lpstr>
      <vt:lpstr>PowerPoint Presentation</vt:lpstr>
      <vt:lpstr>Intrusion </vt:lpstr>
      <vt:lpstr>Types of Intrusions</vt:lpstr>
      <vt:lpstr>Intrusion detection</vt:lpstr>
      <vt:lpstr>Common solution </vt:lpstr>
      <vt:lpstr>PowerPoint Presentation</vt:lpstr>
      <vt:lpstr>IDS techniques  </vt:lpstr>
      <vt:lpstr>Intrusion detection methods</vt:lpstr>
      <vt:lpstr>IDS types</vt:lpstr>
      <vt:lpstr>Learning methods used in neural network-based nids</vt:lpstr>
      <vt:lpstr>LITERATURE REVIEW </vt:lpstr>
      <vt:lpstr>PowerPoint Presentation</vt:lpstr>
      <vt:lpstr>NNID</vt:lpstr>
      <vt:lpstr>NNID</vt:lpstr>
      <vt:lpstr>A neural network based system for intrusion detection and classification of attacks Mehdi MORADI and Mohammad ZULKERNINE</vt:lpstr>
      <vt:lpstr>PowerPoint Presentation</vt:lpstr>
      <vt:lpstr>Intrusive Detection Systems Design based on BP Neural Network Zhang Wei, Wang Hao-yu</vt:lpstr>
      <vt:lpstr>BPNN </vt:lpstr>
      <vt:lpstr>4.  Intrusion Detection System Using Self Organizing Maps V. K. Pachghare</vt:lpstr>
      <vt:lpstr>PowerPoint Presentation</vt:lpstr>
      <vt:lpstr>Appendix </vt:lpstr>
      <vt:lpstr>PowerPoint Presentation</vt:lpstr>
      <vt:lpstr>PowerPoint Presentation</vt:lpstr>
      <vt:lpstr>PowerPoint Presentation</vt:lpstr>
      <vt:lpstr>Architecture of Network IDS</vt:lpstr>
      <vt:lpstr>Neural Network Classification</vt:lpstr>
      <vt:lpstr>PowerPoint Presentation</vt:lpstr>
      <vt:lpstr>Traditional Neural Network Based IDS</vt:lpstr>
      <vt:lpstr>Hybrid Neural Network Approach</vt:lpstr>
      <vt:lpstr>Hybrid Neural Network Approach 1 (Using SOM and MLP)</vt:lpstr>
      <vt:lpstr>Self Organizing Maps</vt:lpstr>
      <vt:lpstr>SOM Procedure</vt:lpstr>
      <vt:lpstr>PowerPoint Presentation</vt:lpstr>
      <vt:lpstr>Back-Propagation Algorithm</vt:lpstr>
      <vt:lpstr>Weight Correction for BPA</vt:lpstr>
      <vt:lpstr>Operational Procedure</vt:lpstr>
      <vt:lpstr>PowerPoint Presentation</vt:lpstr>
      <vt:lpstr>Simulation Results</vt:lpstr>
      <vt:lpstr>PowerPoint Presentation</vt:lpstr>
      <vt:lpstr>Hybrid Neural Network Approach 2 (Using SOM and RBF)</vt:lpstr>
      <vt:lpstr>Basics of RBF Network</vt:lpstr>
      <vt:lpstr>Training of RBF network</vt:lpstr>
      <vt:lpstr>Summary</vt:lpstr>
      <vt:lpstr>References</vt:lpstr>
      <vt:lpstr>Learning Techniques in Neural Networks </vt:lpstr>
    </vt:vector>
  </TitlesOfParts>
  <Company>University of New Brunswick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Nasrin Eshraghi Ivari</dc:creator>
  <cp:lastModifiedBy>Nasrin Eshraghi Ivari</cp:lastModifiedBy>
  <cp:revision>68</cp:revision>
  <dcterms:created xsi:type="dcterms:W3CDTF">2019-10-24T14:43:57Z</dcterms:created>
  <dcterms:modified xsi:type="dcterms:W3CDTF">2019-10-29T01:47:41Z</dcterms:modified>
</cp:coreProperties>
</file>